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an order is found and changed. The last four digits of the PO are enough to find it. Amending an order regenerates the PDF and emails the supplier that the order has been amended. You read the lines before you save. If you are not sure the drawing on the line is the revision you want, you do not save. Open the procurement dashboard. Do not press Confirm PO, Save on an amendment, or any sync button.</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Show the PO box at the top. Last four digits, or the full number such as PO-062-1248. Press Find on a number that is safe to show, or stop before the order opens if it contains prices you do not want on a training film.</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 the menu. Show Procurement Briefing, Hire Orders, Bulk Orders, and Raise Blank Ad-Hoc Order. Open Hire Orders and Bulk Orders only long enough to show what each list is. Do not raise one. If Amend PO by number is on your menu, open it and read the warning: saving emails the supplier. Close it without saving. If Ancillary requirements is on your menu, lines added there update what still needs to be purchased. If the page says it is limited to admin, that is the end of that clip.</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If Find returns nothing, check the project in the heading, then the digits. A PO from another job will not appear here. If you amended an order and the supplier received an email you did not expect, that is what Save does. Do not amend as a way of just looking. If a newer drawing exists and the order still shows the older one, do not assume Save will swap the drawing. Stop and check the line with procurement before you email the supplier. Sync Gantt, Sync Procurement, and Run Extraction Pipeline are not part of filling in a form. Leave them out.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F6B4C"/>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QFL-Logo.png"/>
          <p:cNvPicPr>
            <a:picLocks noChangeAspect="1"/>
          </p:cNvPicPr>
          <p:nvPr/>
        </p:nvPicPr>
        <p:blipFill>
          <a:blip r:embed="rId2"/>
          <a:stretch>
            <a:fillRect/>
          </a:stretch>
        </p:blipFill>
        <p:spPr>
          <a:xfrm>
            <a:off x="10424160" y="365760"/>
            <a:ext cx="1540796" cy="502920"/>
          </a:xfrm>
          <a:prstGeom prst="rect">
            <a:avLst/>
          </a:prstGeom>
        </p:spPr>
      </p:pic>
      <p:sp>
        <p:nvSpPr>
          <p:cNvPr id="6" name="TextBox 5"/>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MODULE 14</a:t>
            </a:r>
          </a:p>
        </p:txBody>
      </p:sp>
      <p:sp>
        <p:nvSpPr>
          <p:cNvPr id="7" name="TextBox 6"/>
          <p:cNvSpPr txBox="1"/>
          <p:nvPr/>
        </p:nvSpPr>
        <p:spPr>
          <a:xfrm>
            <a:off x="411480" y="685800"/>
            <a:ext cx="11155680" cy="1371600"/>
          </a:xfrm>
          <a:prstGeom prst="rect">
            <a:avLst/>
          </a:prstGeom>
          <a:noFill/>
        </p:spPr>
        <p:txBody>
          <a:bodyPr wrap="square"/>
          <a:lstStyle/>
          <a:p>
            <a:pPr algn="l"/>
            <a:r>
              <a:rPr sz="3200" b="1">
                <a:solidFill>
                  <a:srgbClr val="0C1248"/>
                </a:solidFill>
                <a:latin typeface="Calibri"/>
              </a:rPr>
              <a:t>Find an order. Do not save an amendment by accident.</a:t>
            </a:r>
          </a:p>
        </p:txBody>
      </p:sp>
      <p:sp>
        <p:nvSpPr>
          <p:cNvPr id="8" name="TextBox 7"/>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The last four digits of the PO are enough to find it.</a:t>
            </a:r>
          </a:p>
          <a:p>
            <a:pPr algn="l">
              <a:spcAft>
                <a:spcPts val="1000"/>
              </a:spcAft>
              <a:buFont typeface="Arial"/>
              <a:buChar char="•"/>
            </a:pPr>
            <a:r>
              <a:rPr sz="2200" b="0">
                <a:solidFill>
                  <a:srgbClr val="1C2836"/>
                </a:solidFill>
                <a:latin typeface="Calibri"/>
              </a:rPr>
              <a:t>Saving an amendment regenerates the PDF and emails the supplier.</a:t>
            </a:r>
          </a:p>
          <a:p>
            <a:pPr algn="l">
              <a:spcAft>
                <a:spcPts val="1000"/>
              </a:spcAft>
              <a:buFont typeface="Arial"/>
              <a:buChar char="•"/>
            </a:pPr>
            <a:r>
              <a:rPr sz="2200" b="0">
                <a:solidFill>
                  <a:srgbClr val="1C2836"/>
                </a:solidFill>
                <a:latin typeface="Calibri"/>
              </a:rPr>
              <a:t>Read the lines before you save.</a:t>
            </a:r>
          </a:p>
          <a:p>
            <a:pPr algn="l">
              <a:spcAft>
                <a:spcPts val="1000"/>
              </a:spcAft>
              <a:buFont typeface="Arial"/>
              <a:buChar char="•"/>
            </a:pPr>
            <a:r>
              <a:rPr sz="2200" b="0">
                <a:solidFill>
                  <a:srgbClr val="1C2836"/>
                </a:solidFill>
                <a:latin typeface="Calibri"/>
              </a:rPr>
              <a:t>Do not press Confirm PO, Save, or any sync button.</a:t>
            </a:r>
          </a:p>
        </p:txBody>
      </p:sp>
      <p:sp>
        <p:nvSpPr>
          <p:cNvPr id="9" name="TextBox 8"/>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FIND</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The PO box</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Last four digits, or the full number, such as PO-062-1248.</a:t>
            </a:r>
          </a:p>
          <a:p>
            <a:pPr algn="l">
              <a:spcAft>
                <a:spcPts val="1000"/>
              </a:spcAft>
              <a:buFont typeface="Arial"/>
              <a:buChar char="•"/>
            </a:pPr>
            <a:r>
              <a:rPr sz="2200" b="0">
                <a:solidFill>
                  <a:srgbClr val="1C2836"/>
                </a:solidFill>
                <a:latin typeface="Calibri"/>
              </a:rPr>
              <a:t>Press Find.</a:t>
            </a:r>
          </a:p>
          <a:p>
            <a:pPr algn="l">
              <a:spcAft>
                <a:spcPts val="1000"/>
              </a:spcAft>
              <a:buFont typeface="Arial"/>
              <a:buChar char="•"/>
            </a:pPr>
            <a:r>
              <a:rPr sz="2200" b="0">
                <a:solidFill>
                  <a:srgbClr val="1C2836"/>
                </a:solidFill>
                <a:latin typeface="Calibri"/>
              </a:rPr>
              <a:t>Stop before the order opens if the prices should not be on a training film.</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0C12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0F6B4C"/>
                </a:solidFill>
                <a:latin typeface="Calibri"/>
              </a:rPr>
              <a:t>THE MENU</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Hire, bulk, and amend</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2200" b="0">
                <a:solidFill>
                  <a:srgbClr val="1C2836"/>
                </a:solidFill>
                <a:latin typeface="Calibri"/>
              </a:rPr>
              <a:t>Hire Orders and Bulk Orders are lists. Do not raise one.</a:t>
            </a:r>
          </a:p>
          <a:p>
            <a:pPr algn="l">
              <a:spcAft>
                <a:spcPts val="1000"/>
              </a:spcAft>
              <a:buFont typeface="Arial"/>
              <a:buChar char="•"/>
            </a:pPr>
            <a:r>
              <a:rPr sz="2200" b="0">
                <a:solidFill>
                  <a:srgbClr val="1C2836"/>
                </a:solidFill>
                <a:latin typeface="Calibri"/>
              </a:rPr>
              <a:t>Amend PO by number warns that saving emails the supplier.</a:t>
            </a:r>
          </a:p>
          <a:p>
            <a:pPr algn="l">
              <a:spcAft>
                <a:spcPts val="1000"/>
              </a:spcAft>
              <a:buFont typeface="Arial"/>
              <a:buChar char="•"/>
            </a:pPr>
            <a:r>
              <a:rPr sz="2200" b="0">
                <a:solidFill>
                  <a:srgbClr val="1C2836"/>
                </a:solidFill>
                <a:latin typeface="Calibri"/>
              </a:rPr>
              <a:t>Close it without saving.</a:t>
            </a:r>
          </a:p>
          <a:p>
            <a:pPr algn="l">
              <a:spcAft>
                <a:spcPts val="1000"/>
              </a:spcAft>
              <a:buFont typeface="Arial"/>
              <a:buChar char="•"/>
            </a:pPr>
            <a:r>
              <a:rPr sz="2200" b="0">
                <a:solidFill>
                  <a:srgbClr val="1C2836"/>
                </a:solidFill>
                <a:latin typeface="Calibri"/>
              </a:rPr>
              <a:t>Ancillary requirements updates what still needs to be purchased. Some logins cannot open it.</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F7F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64592"/>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0" y="164592"/>
            <a:ext cx="109728" cy="6693408"/>
          </a:xfrm>
          <a:prstGeom prst="rect">
            <a:avLst/>
          </a:prstGeom>
          <a:solidFill>
            <a:srgbClr val="E85D0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411480" y="347472"/>
            <a:ext cx="9601200" cy="320040"/>
          </a:xfrm>
          <a:prstGeom prst="rect">
            <a:avLst/>
          </a:prstGeom>
          <a:noFill/>
        </p:spPr>
        <p:txBody>
          <a:bodyPr wrap="square"/>
          <a:lstStyle/>
          <a:p>
            <a:pPr algn="l"/>
            <a:r>
              <a:rPr sz="1400" b="1">
                <a:solidFill>
                  <a:srgbClr val="E85D04"/>
                </a:solidFill>
                <a:latin typeface="Calibri"/>
              </a:rPr>
              <a:t>WHEN IT GOES WRONG</a:t>
            </a:r>
          </a:p>
        </p:txBody>
      </p:sp>
      <p:sp>
        <p:nvSpPr>
          <p:cNvPr id="6" name="TextBox 5"/>
          <p:cNvSpPr txBox="1"/>
          <p:nvPr/>
        </p:nvSpPr>
        <p:spPr>
          <a:xfrm>
            <a:off x="411480" y="685800"/>
            <a:ext cx="11155680" cy="1371600"/>
          </a:xfrm>
          <a:prstGeom prst="rect">
            <a:avLst/>
          </a:prstGeom>
          <a:noFill/>
        </p:spPr>
        <p:txBody>
          <a:bodyPr wrap="square"/>
          <a:lstStyle/>
          <a:p>
            <a:pPr algn="l"/>
            <a:r>
              <a:rPr sz="2800" b="1">
                <a:solidFill>
                  <a:srgbClr val="0C1248"/>
                </a:solidFill>
                <a:latin typeface="Calibri"/>
              </a:rPr>
              <a:t>Find returns nothing, or the supplier got an email</a:t>
            </a:r>
          </a:p>
        </p:txBody>
      </p:sp>
      <p:sp>
        <p:nvSpPr>
          <p:cNvPr id="7" name="TextBox 6"/>
          <p:cNvSpPr txBox="1"/>
          <p:nvPr/>
        </p:nvSpPr>
        <p:spPr>
          <a:xfrm>
            <a:off x="502920" y="2240280"/>
            <a:ext cx="11064240" cy="3931920"/>
          </a:xfrm>
          <a:prstGeom prst="rect">
            <a:avLst/>
          </a:prstGeom>
          <a:noFill/>
        </p:spPr>
        <p:txBody>
          <a:bodyPr wrap="square">
            <a:spAutoFit/>
          </a:bodyPr>
          <a:lstStyle/>
          <a:p>
            <a:pPr algn="l">
              <a:spcAft>
                <a:spcPts val="1000"/>
              </a:spcAft>
              <a:buFont typeface="Arial"/>
              <a:buChar char="•"/>
            </a:pPr>
            <a:r>
              <a:rPr sz="1800" b="0">
                <a:solidFill>
                  <a:srgbClr val="1C2836"/>
                </a:solidFill>
                <a:latin typeface="Calibri"/>
              </a:rPr>
              <a:t>Check the project in the heading, then the digits.</a:t>
            </a:r>
          </a:p>
          <a:p>
            <a:pPr algn="l">
              <a:spcAft>
                <a:spcPts val="1000"/>
              </a:spcAft>
              <a:buFont typeface="Arial"/>
              <a:buChar char="•"/>
            </a:pPr>
            <a:r>
              <a:rPr sz="1800" b="0">
                <a:solidFill>
                  <a:srgbClr val="1C2836"/>
                </a:solidFill>
                <a:latin typeface="Calibri"/>
              </a:rPr>
              <a:t>A PO from another job will not appear here.</a:t>
            </a:r>
          </a:p>
          <a:p>
            <a:pPr algn="l">
              <a:spcAft>
                <a:spcPts val="1000"/>
              </a:spcAft>
              <a:buFont typeface="Arial"/>
              <a:buChar char="•"/>
            </a:pPr>
            <a:r>
              <a:rPr sz="1800" b="0">
                <a:solidFill>
                  <a:srgbClr val="1C2836"/>
                </a:solidFill>
                <a:latin typeface="Calibri"/>
              </a:rPr>
              <a:t>Save is what emails the supplier. Do not amend as a way of just looking.</a:t>
            </a:r>
          </a:p>
          <a:p>
            <a:pPr algn="l">
              <a:spcAft>
                <a:spcPts val="1000"/>
              </a:spcAft>
              <a:buFont typeface="Arial"/>
              <a:buChar char="•"/>
            </a:pPr>
            <a:r>
              <a:rPr sz="1800" b="0">
                <a:solidFill>
                  <a:srgbClr val="1C2836"/>
                </a:solidFill>
                <a:latin typeface="Calibri"/>
              </a:rPr>
              <a:t>A newer drawing is not swapped by Save. Check the line with procurement first.</a:t>
            </a:r>
          </a:p>
          <a:p>
            <a:pPr algn="l">
              <a:spcAft>
                <a:spcPts val="1000"/>
              </a:spcAft>
              <a:buFont typeface="Arial"/>
              <a:buChar char="•"/>
            </a:pPr>
            <a:r>
              <a:rPr sz="1800" b="0">
                <a:solidFill>
                  <a:srgbClr val="1C2836"/>
                </a:solidFill>
                <a:latin typeface="Calibri"/>
              </a:rPr>
              <a:t>Leave Sync and Run Extraction Pipeline out of this.</a:t>
            </a:r>
          </a:p>
        </p:txBody>
      </p:sp>
      <p:sp>
        <p:nvSpPr>
          <p:cNvPr id="8" name="TextBox 7"/>
          <p:cNvSpPr txBox="1"/>
          <p:nvPr/>
        </p:nvSpPr>
        <p:spPr>
          <a:xfrm>
            <a:off x="411480" y="6355080"/>
            <a:ext cx="11155680" cy="320040"/>
          </a:xfrm>
          <a:prstGeom prst="rect">
            <a:avLst/>
          </a:prstGeom>
          <a:noFill/>
        </p:spPr>
        <p:txBody>
          <a:bodyPr wrap="square"/>
          <a:lstStyle/>
          <a:p>
            <a:pPr algn="l"/>
            <a:r>
              <a:rPr sz="1200" b="0">
                <a:solidFill>
                  <a:srgbClr val="5C6B7A"/>
                </a:solidFill>
                <a:latin typeface="Calibri"/>
              </a:rPr>
              <a:t>Quantum Facades  ·  Hub training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