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module covers toolbox talks, method statements, site induction, near miss, harness, tooling, hot works, and HAVS. Open Forms, SHEQ.</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Toolbox talks, Fill. Pick a talk, the date and the location. Press Start talk. The sign-on scan refuses anyone not on that day’s attendance. Do not scan a real ID on camera. Sign and issue is the end.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briefing can only point at a method statement that exists. The risk assessments live in the library. You set the project cover once. Signing the method statement stamps the assessments you ticked. Open the library, show the cover fields and Save. Upload is only for a version that is different on this project. On the method statement, show the starred fields, scope, one location section, the paste box for an elevation, and the ticks for people, risk assessments, COSHH and PPE. Sign and issue, and this method statement appears on the daily briefing.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Sign and issue will not go, a starred field is empty. The message is on the form. Fill that field. If the briefing list does not show the method statement, it is still a draft. Issue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Site Induction, Fill. Full name and surname. Company from the list, not typed. Show the topics, the card photos, both signatures, and Share remote. A CSCS card or a CISRS card is required, with a front photo and a back photo. Scaffolders use CISRS. On the training matrix, amber is a gap and red is no induction. Do not read names out. If the company is not in the induction list, it is the same subcontractors file as attendance. Add it, refresh name lists, and reopen the induction. A first name on its own will not match Gateway attendance later.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Near miss. Show type, block, level, what happened, root cause, action, photos, and Sign report. Close-out stays editable, and the weekly report keeps flagging it until close-out is signed. Harness and lanyard: Pass or Fail, a note on Fail, and any Fail means it comes off site. Weekly tooling: 0 to 2 means remove or replace the same day. 3 and above can stay, with the note the scale asks for. Hot works is one permit for today: location, duration, work, equipment, the hazard ticks, Authorise and accept, then close or cancel. Yesterday’s permit does not cover today. HAVS: the operative records tools and trigger time, and a tool with no vibration magnitude cannot be picked.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incident Sign report is refused, the signature is missing, or the description is empty. If hot works is still open the next morning, close it or cancel it. An open permit is unfinished. If HAVS will not list a tool, that tool has no magnitude on the list. Do not invent a time against a different tool.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9</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SHEQ: talks, method statements, incidents, permits</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People sign onto a talk only if they are on today’s attendance.</a:t>
            </a:r>
          </a:p>
          <a:p>
            <a:pPr algn="l">
              <a:spcAft>
                <a:spcPts val="1000"/>
              </a:spcAft>
              <a:buFont typeface="Arial"/>
              <a:buChar char="•"/>
            </a:pPr>
            <a:r>
              <a:rPr sz="2200" b="0">
                <a:solidFill>
                  <a:srgbClr val="1C2836"/>
                </a:solidFill>
                <a:latin typeface="Calibri"/>
              </a:rPr>
              <a:t>A briefing can only point at a method statement that exists.</a:t>
            </a:r>
          </a:p>
          <a:p>
            <a:pPr algn="l">
              <a:spcAft>
                <a:spcPts val="1000"/>
              </a:spcAft>
              <a:buFont typeface="Arial"/>
              <a:buChar char="•"/>
            </a:pPr>
            <a:r>
              <a:rPr sz="2200" b="0">
                <a:solidFill>
                  <a:srgbClr val="1C2836"/>
                </a:solidFill>
                <a:latin typeface="Calibri"/>
              </a:rPr>
              <a:t>An incident stays on the weekly report until close-out is signed.</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TOOLBOX</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Start the talk, then people sign on</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Pick the talk, the date and the location.</a:t>
            </a:r>
          </a:p>
          <a:p>
            <a:pPr algn="l">
              <a:spcAft>
                <a:spcPts val="1000"/>
              </a:spcAft>
              <a:buFont typeface="Arial"/>
              <a:buChar char="•"/>
            </a:pPr>
            <a:r>
              <a:rPr sz="1800" b="0">
                <a:solidFill>
                  <a:srgbClr val="1C2836"/>
                </a:solidFill>
                <a:latin typeface="Calibri"/>
              </a:rPr>
              <a:t>Press Start talk.</a:t>
            </a:r>
          </a:p>
          <a:p>
            <a:pPr algn="l">
              <a:spcAft>
                <a:spcPts val="1000"/>
              </a:spcAft>
              <a:buFont typeface="Arial"/>
              <a:buChar char="•"/>
            </a:pPr>
            <a:r>
              <a:rPr sz="1800" b="0">
                <a:solidFill>
                  <a:srgbClr val="1C2836"/>
                </a:solidFill>
                <a:latin typeface="Calibri"/>
              </a:rPr>
              <a:t>The scan refuses anyone not on that day’s attendance.</a:t>
            </a:r>
          </a:p>
          <a:p>
            <a:pPr algn="l">
              <a:spcAft>
                <a:spcPts val="1000"/>
              </a:spcAft>
              <a:buFont typeface="Arial"/>
              <a:buChar char="•"/>
            </a:pPr>
            <a:r>
              <a:rPr sz="1800" b="0">
                <a:solidFill>
                  <a:srgbClr val="1C2836"/>
                </a:solidFill>
                <a:latin typeface="Calibri"/>
              </a:rPr>
              <a:t>Do not scan a real ID on camera.</a:t>
            </a:r>
          </a:p>
          <a:p>
            <a:pPr algn="l">
              <a:spcAft>
                <a:spcPts val="1000"/>
              </a:spcAft>
              <a:buFont typeface="Arial"/>
              <a:buChar char="•"/>
            </a:pPr>
            <a:r>
              <a:rPr sz="1800" b="0">
                <a:solidFill>
                  <a:srgbClr val="1C2836"/>
                </a:solidFill>
                <a:latin typeface="Calibri"/>
              </a:rPr>
              <a:t>Sign and issue is the end.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METHOD STATEMENT</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library, then the method statement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Set the project cover once, and Save.</a:t>
            </a:r>
          </a:p>
          <a:p>
            <a:pPr algn="l">
              <a:spcAft>
                <a:spcPts val="1000"/>
              </a:spcAft>
              <a:buFont typeface="Arial"/>
              <a:buChar char="•"/>
            </a:pPr>
            <a:r>
              <a:rPr sz="2200" b="0">
                <a:solidFill>
                  <a:srgbClr val="1C2836"/>
                </a:solidFill>
                <a:latin typeface="Calibri"/>
              </a:rPr>
              <a:t>Stamp uses the company assessments. Upload is only for a version that is different on this job.</a:t>
            </a:r>
          </a:p>
          <a:p>
            <a:pPr algn="l">
              <a:spcAft>
                <a:spcPts val="1000"/>
              </a:spcAft>
              <a:buFont typeface="Arial"/>
              <a:buChar char="•"/>
            </a:pPr>
            <a:r>
              <a:rPr sz="2200" b="0">
                <a:solidFill>
                  <a:srgbClr val="1C2836"/>
                </a:solidFill>
                <a:latin typeface="Calibri"/>
              </a:rPr>
              <a:t>Starred fields, scope, one location, people, risk assessments, COSHH and PPE.</a:t>
            </a:r>
          </a:p>
          <a:p>
            <a:pPr algn="l">
              <a:spcAft>
                <a:spcPts val="1000"/>
              </a:spcAft>
              <a:buFont typeface="Arial"/>
              <a:buChar char="•"/>
            </a:pPr>
            <a:r>
              <a:rPr sz="2200" b="0">
                <a:solidFill>
                  <a:srgbClr val="1C2836"/>
                </a:solidFill>
                <a:latin typeface="Calibri"/>
              </a:rPr>
              <a:t>Sign and issue, and it appears on the daily briefing.</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Sign and issue will not go</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 starred field is empty.</a:t>
            </a:r>
          </a:p>
          <a:p>
            <a:pPr algn="l">
              <a:spcAft>
                <a:spcPts val="1000"/>
              </a:spcAft>
              <a:buFont typeface="Arial"/>
              <a:buChar char="•"/>
            </a:pPr>
            <a:r>
              <a:rPr sz="2200" b="0">
                <a:solidFill>
                  <a:srgbClr val="1C2836"/>
                </a:solidFill>
                <a:latin typeface="Calibri"/>
              </a:rPr>
              <a:t>The message is on the form. Fill that field.</a:t>
            </a:r>
          </a:p>
          <a:p>
            <a:pPr algn="l">
              <a:spcAft>
                <a:spcPts val="1000"/>
              </a:spcAft>
              <a:buFont typeface="Arial"/>
              <a:buChar char="•"/>
            </a:pPr>
            <a:r>
              <a:rPr sz="2200" b="0">
                <a:solidFill>
                  <a:srgbClr val="1C2836"/>
                </a:solidFill>
                <a:latin typeface="Calibri"/>
              </a:rPr>
              <a:t>If the briefing list does not show it, it is still a draft. Issue it.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INDUCTION</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Full name, company from the list, both sides of the card</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Full name and surname.</a:t>
            </a:r>
          </a:p>
          <a:p>
            <a:pPr algn="l">
              <a:spcAft>
                <a:spcPts val="1000"/>
              </a:spcAft>
              <a:buFont typeface="Arial"/>
              <a:buChar char="•"/>
            </a:pPr>
            <a:r>
              <a:rPr sz="1800" b="0">
                <a:solidFill>
                  <a:srgbClr val="1C2836"/>
                </a:solidFill>
                <a:latin typeface="Calibri"/>
              </a:rPr>
              <a:t>Company from the list, not typed.</a:t>
            </a:r>
          </a:p>
          <a:p>
            <a:pPr algn="l">
              <a:spcAft>
                <a:spcPts val="1000"/>
              </a:spcAft>
              <a:buFont typeface="Arial"/>
              <a:buChar char="•"/>
            </a:pPr>
            <a:r>
              <a:rPr sz="1800" b="0">
                <a:solidFill>
                  <a:srgbClr val="1C2836"/>
                </a:solidFill>
                <a:latin typeface="Calibri"/>
              </a:rPr>
              <a:t>CSCS or CISRS, with front and back photos.</a:t>
            </a:r>
          </a:p>
          <a:p>
            <a:pPr algn="l">
              <a:spcAft>
                <a:spcPts val="1000"/>
              </a:spcAft>
              <a:buFont typeface="Arial"/>
              <a:buChar char="•"/>
            </a:pPr>
            <a:r>
              <a:rPr sz="1800" b="0">
                <a:solidFill>
                  <a:srgbClr val="1C2836"/>
                </a:solidFill>
                <a:latin typeface="Calibri"/>
              </a:rPr>
              <a:t>Both signatures. Share remote sends the link.</a:t>
            </a:r>
          </a:p>
          <a:p>
            <a:pPr algn="l">
              <a:spcAft>
                <a:spcPts val="1000"/>
              </a:spcAft>
              <a:buFont typeface="Arial"/>
              <a:buChar char="•"/>
            </a:pPr>
            <a:r>
              <a:rPr sz="1800" b="0">
                <a:solidFill>
                  <a:srgbClr val="1C2836"/>
                </a:solidFill>
                <a:latin typeface="Calibri"/>
              </a:rPr>
              <a:t>A first name on its own will not match Gateway attendance.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THE REST OF SHEQ</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Near miss, harness, tooling, hot works, HAVS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Near miss: what happened, root cause, action. Close-out stays open until it is signed.</a:t>
            </a:r>
          </a:p>
          <a:p>
            <a:pPr algn="l">
              <a:spcAft>
                <a:spcPts val="1000"/>
              </a:spcAft>
              <a:buFont typeface="Arial"/>
              <a:buChar char="•"/>
            </a:pPr>
            <a:r>
              <a:rPr sz="1800" b="0">
                <a:solidFill>
                  <a:srgbClr val="1C2836"/>
                </a:solidFill>
                <a:latin typeface="Calibri"/>
              </a:rPr>
              <a:t>Harness Fail means it comes off site.</a:t>
            </a:r>
          </a:p>
          <a:p>
            <a:pPr algn="l">
              <a:spcAft>
                <a:spcPts val="1000"/>
              </a:spcAft>
              <a:buFont typeface="Arial"/>
              <a:buChar char="•"/>
            </a:pPr>
            <a:r>
              <a:rPr sz="1800" b="0">
                <a:solidFill>
                  <a:srgbClr val="1C2836"/>
                </a:solidFill>
                <a:latin typeface="Calibri"/>
              </a:rPr>
              <a:t>Tooling 0 to 2 means remove or replace the same day.</a:t>
            </a:r>
          </a:p>
          <a:p>
            <a:pPr algn="l">
              <a:spcAft>
                <a:spcPts val="1000"/>
              </a:spcAft>
              <a:buFont typeface="Arial"/>
              <a:buChar char="•"/>
            </a:pPr>
            <a:r>
              <a:rPr sz="1800" b="0">
                <a:solidFill>
                  <a:srgbClr val="1C2836"/>
                </a:solidFill>
                <a:latin typeface="Calibri"/>
              </a:rPr>
              <a:t>Hot works is one permit for today. Yesterday’s permit does not cover today.</a:t>
            </a:r>
          </a:p>
          <a:p>
            <a:pPr algn="l">
              <a:spcAft>
                <a:spcPts val="1000"/>
              </a:spcAft>
              <a:buFont typeface="Arial"/>
              <a:buChar char="•"/>
            </a:pPr>
            <a:r>
              <a:rPr sz="1800" b="0">
                <a:solidFill>
                  <a:srgbClr val="1C2836"/>
                </a:solidFill>
                <a:latin typeface="Calibri"/>
              </a:rPr>
              <a:t>HAVS: a tool with no vibration magnitude cannot be picked.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report will not sign, the permit is still open, the tool is missing</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Incident refused: signature missing, or the description is empty.</a:t>
            </a:r>
          </a:p>
          <a:p>
            <a:pPr algn="l">
              <a:spcAft>
                <a:spcPts val="1000"/>
              </a:spcAft>
              <a:buFont typeface="Arial"/>
              <a:buChar char="•"/>
            </a:pPr>
            <a:r>
              <a:rPr sz="2200" b="0">
                <a:solidFill>
                  <a:srgbClr val="1C2836"/>
                </a:solidFill>
                <a:latin typeface="Calibri"/>
              </a:rPr>
              <a:t>Hot works still open next morning: close it or cancel it.</a:t>
            </a:r>
          </a:p>
          <a:p>
            <a:pPr algn="l">
              <a:spcAft>
                <a:spcPts val="1000"/>
              </a:spcAft>
              <a:buFont typeface="Arial"/>
              <a:buChar char="•"/>
            </a:pPr>
            <a:r>
              <a:rPr sz="2200" b="0">
                <a:solidFill>
                  <a:srgbClr val="1C2836"/>
                </a:solidFill>
                <a:latin typeface="Calibri"/>
              </a:rPr>
              <a:t>HAVS will not list a tool: it has no magnitude. Do not invent a time against a different tool.</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