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week’s report. Sections marked for the operations director feed the directors’ report. A one-line works ongoing will not sign. Red and amber mean that part is still empty. Open Forms, Weekly Operations, Ops Weekly Return, Fill.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current week. Press Prefill from diaries. Show what came in, and read it and correct it. The prefill is a draft of the week, not the finished report.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one progress line. It needs a block, an elevation or a level, an activity, a measure, and a status. A line that only says installing Tyvek will be rejected.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programme dropline attachment. You cannot sign without that PDF. Show programme, materials, delays and HSQE. Delays must be confirmed even when the answer is nil. Save draft. The red and amber chips are the parts still empty.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prefill brings nothing, the diaries for that week are still drafts. Lock them, then prefill again. If Sign is refused, read the red sections. A progress line is missing a block, a measure, or a status, or the programme PDF is not attached, or a director section is still a single vague line.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an incident is still shouting on the HSQE section, it was signed but never closed out. Close it on the incident form, then come back.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F6B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QFL-Logo.png"/>
          <p:cNvPicPr>
            <a:picLocks noChangeAspect="1"/>
          </p:cNvPicPr>
          <p:nvPr/>
        </p:nvPicPr>
        <p:blipFill>
          <a:blip r:embed="rId2"/>
          <a:stretch>
            <a:fillRect/>
          </a:stretch>
        </p:blipFill>
        <p:spPr>
          <a:xfrm>
            <a:off x="10424160" y="365760"/>
            <a:ext cx="1540796" cy="502920"/>
          </a:xfrm>
          <a:prstGeom prst="rect">
            <a:avLst/>
          </a:prstGeom>
        </p:spPr>
      </p:pic>
      <p:sp>
        <p:nvSpPr>
          <p:cNvPr id="6" name="TextBox 5"/>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MODULE 7</a:t>
            </a:r>
          </a:p>
        </p:txBody>
      </p:sp>
      <p:sp>
        <p:nvSpPr>
          <p:cNvPr id="7" name="TextBox 6"/>
          <p:cNvSpPr txBox="1"/>
          <p:nvPr/>
        </p:nvSpPr>
        <p:spPr>
          <a:xfrm>
            <a:off x="411480" y="685800"/>
            <a:ext cx="11155680" cy="1371600"/>
          </a:xfrm>
          <a:prstGeom prst="rect">
            <a:avLst/>
          </a:prstGeom>
          <a:noFill/>
        </p:spPr>
        <p:txBody>
          <a:bodyPr wrap="square"/>
          <a:lstStyle/>
          <a:p>
            <a:pPr algn="l"/>
            <a:r>
              <a:rPr sz="3200" b="1">
                <a:solidFill>
                  <a:srgbClr val="0C1248"/>
                </a:solidFill>
                <a:latin typeface="Calibri"/>
              </a:rPr>
              <a:t>Ops weekly return</a:t>
            </a:r>
          </a:p>
        </p:txBody>
      </p:sp>
      <p:sp>
        <p:nvSpPr>
          <p:cNvPr id="8" name="TextBox 7"/>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This is the week’s report.</a:t>
            </a:r>
          </a:p>
          <a:p>
            <a:pPr algn="l">
              <a:spcAft>
                <a:spcPts val="1000"/>
              </a:spcAft>
              <a:buFont typeface="Arial"/>
              <a:buChar char="•"/>
            </a:pPr>
            <a:r>
              <a:rPr sz="2200" b="0">
                <a:solidFill>
                  <a:srgbClr val="1C2836"/>
                </a:solidFill>
                <a:latin typeface="Calibri"/>
              </a:rPr>
              <a:t>Director sections feed the directors’ report.</a:t>
            </a:r>
          </a:p>
          <a:p>
            <a:pPr algn="l">
              <a:spcAft>
                <a:spcPts val="1000"/>
              </a:spcAft>
              <a:buFont typeface="Arial"/>
              <a:buChar char="•"/>
            </a:pPr>
            <a:r>
              <a:rPr sz="2200" b="0">
                <a:solidFill>
                  <a:srgbClr val="1C2836"/>
                </a:solidFill>
                <a:latin typeface="Calibri"/>
              </a:rPr>
              <a:t>“Works ongoing” will not sign.</a:t>
            </a:r>
          </a:p>
          <a:p>
            <a:pPr algn="l">
              <a:spcAft>
                <a:spcPts val="1000"/>
              </a:spcAft>
              <a:buFont typeface="Arial"/>
              <a:buChar char="•"/>
            </a:pPr>
            <a:r>
              <a:rPr sz="2200" b="0">
                <a:solidFill>
                  <a:srgbClr val="1C2836"/>
                </a:solidFill>
                <a:latin typeface="Calibri"/>
              </a:rPr>
              <a:t>Red and amber mean that part is still empty.</a:t>
            </a:r>
          </a:p>
        </p:txBody>
      </p:sp>
      <p:sp>
        <p:nvSpPr>
          <p:cNvPr id="9" name="TextBox 8"/>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STEP 1</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Prefill from the diaries</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Open the current week.</a:t>
            </a:r>
          </a:p>
          <a:p>
            <a:pPr algn="l">
              <a:spcAft>
                <a:spcPts val="1000"/>
              </a:spcAft>
              <a:buFont typeface="Arial"/>
              <a:buChar char="•"/>
            </a:pPr>
            <a:r>
              <a:rPr sz="2200" b="0">
                <a:solidFill>
                  <a:srgbClr val="1C2836"/>
                </a:solidFill>
                <a:latin typeface="Calibri"/>
              </a:rPr>
              <a:t>Press Prefill from diaries.</a:t>
            </a:r>
          </a:p>
          <a:p>
            <a:pPr algn="l">
              <a:spcAft>
                <a:spcPts val="1000"/>
              </a:spcAft>
              <a:buFont typeface="Arial"/>
              <a:buChar char="•"/>
            </a:pPr>
            <a:r>
              <a:rPr sz="2200" b="0">
                <a:solidFill>
                  <a:srgbClr val="1C2836"/>
                </a:solidFill>
                <a:latin typeface="Calibri"/>
              </a:rPr>
              <a:t>Read what came in, and correct it.</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STEP 2</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A progress line has five parts</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1800" b="0">
                <a:solidFill>
                  <a:srgbClr val="1C2836"/>
                </a:solidFill>
                <a:latin typeface="Calibri"/>
              </a:rPr>
              <a:t>Block</a:t>
            </a:r>
          </a:p>
          <a:p>
            <a:pPr algn="l">
              <a:spcAft>
                <a:spcPts val="1000"/>
              </a:spcAft>
              <a:buFont typeface="Arial"/>
              <a:buChar char="•"/>
            </a:pPr>
            <a:r>
              <a:rPr sz="1800" b="0">
                <a:solidFill>
                  <a:srgbClr val="1C2836"/>
                </a:solidFill>
                <a:latin typeface="Calibri"/>
              </a:rPr>
              <a:t>Elevation or level</a:t>
            </a:r>
          </a:p>
          <a:p>
            <a:pPr algn="l">
              <a:spcAft>
                <a:spcPts val="1000"/>
              </a:spcAft>
              <a:buFont typeface="Arial"/>
              <a:buChar char="•"/>
            </a:pPr>
            <a:r>
              <a:rPr sz="1800" b="0">
                <a:solidFill>
                  <a:srgbClr val="1C2836"/>
                </a:solidFill>
                <a:latin typeface="Calibri"/>
              </a:rPr>
              <a:t>Activity</a:t>
            </a:r>
          </a:p>
          <a:p>
            <a:pPr algn="l">
              <a:spcAft>
                <a:spcPts val="1000"/>
              </a:spcAft>
              <a:buFont typeface="Arial"/>
              <a:buChar char="•"/>
            </a:pPr>
            <a:r>
              <a:rPr sz="1800" b="0">
                <a:solidFill>
                  <a:srgbClr val="1C2836"/>
                </a:solidFill>
                <a:latin typeface="Calibri"/>
              </a:rPr>
              <a:t>Measure</a:t>
            </a:r>
          </a:p>
          <a:p>
            <a:pPr algn="l">
              <a:spcAft>
                <a:spcPts val="1000"/>
              </a:spcAft>
              <a:buFont typeface="Arial"/>
              <a:buChar char="•"/>
            </a:pPr>
            <a:r>
              <a:rPr sz="1800" b="0">
                <a:solidFill>
                  <a:srgbClr val="1C2836"/>
                </a:solidFill>
                <a:latin typeface="Calibri"/>
              </a:rPr>
              <a:t>Status</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STEP 3</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The programme PDF, and the director sections</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You cannot sign without the dropline PDF.</a:t>
            </a:r>
          </a:p>
          <a:p>
            <a:pPr algn="l">
              <a:spcAft>
                <a:spcPts val="1000"/>
              </a:spcAft>
              <a:buFont typeface="Arial"/>
              <a:buChar char="•"/>
            </a:pPr>
            <a:r>
              <a:rPr sz="2200" b="0">
                <a:solidFill>
                  <a:srgbClr val="1C2836"/>
                </a:solidFill>
                <a:latin typeface="Calibri"/>
              </a:rPr>
              <a:t>Programme, materials, delays and HSQE.</a:t>
            </a:r>
          </a:p>
          <a:p>
            <a:pPr algn="l">
              <a:spcAft>
                <a:spcPts val="1000"/>
              </a:spcAft>
              <a:buFont typeface="Arial"/>
              <a:buChar char="•"/>
            </a:pPr>
            <a:r>
              <a:rPr sz="2200" b="0">
                <a:solidFill>
                  <a:srgbClr val="1C2836"/>
                </a:solidFill>
                <a:latin typeface="Calibri"/>
              </a:rPr>
              <a:t>Delays are confirmed even when the answer is nil.</a:t>
            </a:r>
          </a:p>
          <a:p>
            <a:pPr algn="l">
              <a:spcAft>
                <a:spcPts val="1000"/>
              </a:spcAft>
              <a:buFont typeface="Arial"/>
              <a:buChar char="•"/>
            </a:pPr>
            <a:r>
              <a:rPr sz="2200" b="0">
                <a:solidFill>
                  <a:srgbClr val="1C2836"/>
                </a:solidFill>
                <a:latin typeface="Calibri"/>
              </a:rPr>
              <a:t>Save draft. Look at the red and amber chips.</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Prefill brings nothing, or Sign is refused</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Nothing came in: the diaries are still drafts. Lock them, then prefill again.</a:t>
            </a:r>
          </a:p>
          <a:p>
            <a:pPr algn="l">
              <a:spcAft>
                <a:spcPts val="1000"/>
              </a:spcAft>
              <a:buFont typeface="Arial"/>
              <a:buChar char="•"/>
            </a:pPr>
            <a:r>
              <a:rPr sz="2200" b="0">
                <a:solidFill>
                  <a:srgbClr val="1C2836"/>
                </a:solidFill>
                <a:latin typeface="Calibri"/>
              </a:rPr>
              <a:t>Sign refused: read the red sections.</a:t>
            </a:r>
          </a:p>
          <a:p>
            <a:pPr algn="l">
              <a:spcAft>
                <a:spcPts val="1000"/>
              </a:spcAft>
              <a:buFont typeface="Arial"/>
              <a:buChar char="•"/>
            </a:pPr>
            <a:r>
              <a:rPr sz="2200" b="0">
                <a:solidFill>
                  <a:srgbClr val="1C2836"/>
                </a:solidFill>
                <a:latin typeface="Calibri"/>
              </a:rPr>
              <a:t>A missing block, measure, status, or programme PDF will stop it.</a:t>
            </a:r>
          </a:p>
          <a:p>
            <a:pPr algn="l">
              <a:spcAft>
                <a:spcPts val="1000"/>
              </a:spcAft>
              <a:buFont typeface="Arial"/>
              <a:buChar char="•"/>
            </a:pPr>
            <a:r>
              <a:rPr sz="2200" b="0">
                <a:solidFill>
                  <a:srgbClr val="1C2836"/>
                </a:solidFill>
                <a:latin typeface="Calibri"/>
              </a:rPr>
              <a:t>A vague one-line director section will stop it.</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HSQE is still shouting about an incident</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The incident was signed but never closed out.</a:t>
            </a:r>
          </a:p>
          <a:p>
            <a:pPr algn="l">
              <a:spcAft>
                <a:spcPts val="1000"/>
              </a:spcAft>
              <a:buFont typeface="Arial"/>
              <a:buChar char="•"/>
            </a:pPr>
            <a:r>
              <a:rPr sz="2200" b="0">
                <a:solidFill>
                  <a:srgbClr val="1C2836"/>
                </a:solidFill>
                <a:latin typeface="Calibri"/>
              </a:rPr>
              <a:t>Close it on the incident form.</a:t>
            </a:r>
          </a:p>
          <a:p>
            <a:pPr algn="l">
              <a:spcAft>
                <a:spcPts val="1000"/>
              </a:spcAft>
              <a:buFont typeface="Arial"/>
              <a:buChar char="•"/>
            </a:pPr>
            <a:r>
              <a:rPr sz="2200" b="0">
                <a:solidFill>
                  <a:srgbClr val="1C2836"/>
                </a:solidFill>
                <a:latin typeface="Calibri"/>
              </a:rPr>
              <a:t>Then come back to the weekly return.</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