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morning brief. It names the method statement, the permits, and what each company is doing. People sign on by scanning their digital ID. They must already be signed in on attendance for that date. Open Forms, Daily Operations.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Fill. Pick the date, the manager, and a method statement. The title and risk assessments come onto the form. Tick the prestart checks and today’s permits. Add one work task for a company.</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Point at the ID scan. Do not scan a real card on camera. The scan refuses anyone who is not on today’s attendance. Save draft. Sign and issue is the end of the real brief.</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there is no method statement to pick, issue one first. A briefing with no method statement is incomplete. If the scan refuses a person, sign them in on attendance, then scan again. If Sign is grey, My Signature is missing. Set that up first.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Safe Start is sixteen checks before work in that area. Safe Finish is thirteen checks as you leave. The questions are already written. You answer them. Every No needs a comment.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Safe Start, Fill. Pick the companies. Add is for a company that is a one-off. Answer two questions, one Yes and one No, and type a comment on the No. You only remove or add a question when it truly does not apply. Safe Finish is the same pattern at the end of the shift, for the same companies.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you try to sign with a No and an empty comment, the form is holding you there. Write what was wrong and what you did. If Safe Start is signed after the shift has already started, the record is late. Still complete it, and do the next one before work.</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0F6B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QFL-Logo.png"/>
          <p:cNvPicPr>
            <a:picLocks noChangeAspect="1"/>
          </p:cNvPicPr>
          <p:nvPr/>
        </p:nvPicPr>
        <p:blipFill>
          <a:blip r:embed="rId2"/>
          <a:stretch>
            <a:fillRect/>
          </a:stretch>
        </p:blipFill>
        <p:spPr>
          <a:xfrm>
            <a:off x="10424160" y="365760"/>
            <a:ext cx="1540796" cy="502920"/>
          </a:xfrm>
          <a:prstGeom prst="rect">
            <a:avLst/>
          </a:prstGeom>
        </p:spPr>
      </p:pic>
      <p:sp>
        <p:nvSpPr>
          <p:cNvPr id="6" name="TextBox 5"/>
          <p:cNvSpPr txBox="1"/>
          <p:nvPr/>
        </p:nvSpPr>
        <p:spPr>
          <a:xfrm>
            <a:off x="411480" y="347472"/>
            <a:ext cx="9601200" cy="320040"/>
          </a:xfrm>
          <a:prstGeom prst="rect">
            <a:avLst/>
          </a:prstGeom>
          <a:noFill/>
        </p:spPr>
        <p:txBody>
          <a:bodyPr wrap="square"/>
          <a:lstStyle/>
          <a:p>
            <a:pPr algn="l"/>
            <a:r>
              <a:rPr sz="1400" b="1">
                <a:solidFill>
                  <a:srgbClr val="0F6B4C"/>
                </a:solidFill>
                <a:latin typeface="Calibri"/>
              </a:rPr>
              <a:t>MODULE 5</a:t>
            </a:r>
          </a:p>
        </p:txBody>
      </p:sp>
      <p:sp>
        <p:nvSpPr>
          <p:cNvPr id="7" name="TextBox 6"/>
          <p:cNvSpPr txBox="1"/>
          <p:nvPr/>
        </p:nvSpPr>
        <p:spPr>
          <a:xfrm>
            <a:off x="411480" y="685800"/>
            <a:ext cx="11155680" cy="1371600"/>
          </a:xfrm>
          <a:prstGeom prst="rect">
            <a:avLst/>
          </a:prstGeom>
          <a:noFill/>
        </p:spPr>
        <p:txBody>
          <a:bodyPr wrap="square"/>
          <a:lstStyle/>
          <a:p>
            <a:pPr algn="l"/>
            <a:r>
              <a:rPr sz="3200" b="1">
                <a:solidFill>
                  <a:srgbClr val="0C1248"/>
                </a:solidFill>
                <a:latin typeface="Calibri"/>
              </a:rPr>
              <a:t>Daily briefing, Safe Start, Safe Finish</a:t>
            </a:r>
          </a:p>
        </p:txBody>
      </p:sp>
      <p:sp>
        <p:nvSpPr>
          <p:cNvPr id="8" name="TextBox 7"/>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The briefing names the method, the permits, and what each company is doing.</a:t>
            </a:r>
          </a:p>
          <a:p>
            <a:pPr algn="l">
              <a:spcAft>
                <a:spcPts val="1000"/>
              </a:spcAft>
              <a:buFont typeface="Arial"/>
              <a:buChar char="•"/>
            </a:pPr>
            <a:r>
              <a:rPr sz="2200" b="0">
                <a:solidFill>
                  <a:srgbClr val="1C2836"/>
                </a:solidFill>
                <a:latin typeface="Calibri"/>
              </a:rPr>
              <a:t>People sign on by scanning their digital ID.</a:t>
            </a:r>
          </a:p>
          <a:p>
            <a:pPr algn="l">
              <a:spcAft>
                <a:spcPts val="1000"/>
              </a:spcAft>
              <a:buFont typeface="Arial"/>
              <a:buChar char="•"/>
            </a:pPr>
            <a:r>
              <a:rPr sz="2200" b="0">
                <a:solidFill>
                  <a:srgbClr val="1C2836"/>
                </a:solidFill>
                <a:latin typeface="Calibri"/>
              </a:rPr>
              <a:t>They must already be signed in on attendance for that date.</a:t>
            </a:r>
          </a:p>
        </p:txBody>
      </p:sp>
      <p:sp>
        <p:nvSpPr>
          <p:cNvPr id="9" name="TextBox 8"/>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0F6B4C"/>
                </a:solidFill>
                <a:latin typeface="Calibri"/>
              </a:rPr>
              <a:t>BRIEFING</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Fill the brief</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Date, manager, and a method statement.</a:t>
            </a:r>
          </a:p>
          <a:p>
            <a:pPr algn="l">
              <a:spcAft>
                <a:spcPts val="1000"/>
              </a:spcAft>
              <a:buFont typeface="Arial"/>
              <a:buChar char="•"/>
            </a:pPr>
            <a:r>
              <a:rPr sz="2200" b="0">
                <a:solidFill>
                  <a:srgbClr val="1C2836"/>
                </a:solidFill>
                <a:latin typeface="Calibri"/>
              </a:rPr>
              <a:t>The title and risk assessments come onto the form.</a:t>
            </a:r>
          </a:p>
          <a:p>
            <a:pPr algn="l">
              <a:spcAft>
                <a:spcPts val="1000"/>
              </a:spcAft>
              <a:buFont typeface="Arial"/>
              <a:buChar char="•"/>
            </a:pPr>
            <a:r>
              <a:rPr sz="2200" b="0">
                <a:solidFill>
                  <a:srgbClr val="1C2836"/>
                </a:solidFill>
                <a:latin typeface="Calibri"/>
              </a:rPr>
              <a:t>Tick the prestart checks and today’s permits.</a:t>
            </a:r>
          </a:p>
          <a:p>
            <a:pPr algn="l">
              <a:spcAft>
                <a:spcPts val="1000"/>
              </a:spcAft>
              <a:buFont typeface="Arial"/>
              <a:buChar char="•"/>
            </a:pPr>
            <a:r>
              <a:rPr sz="2200" b="0">
                <a:solidFill>
                  <a:srgbClr val="1C2836"/>
                </a:solidFill>
                <a:latin typeface="Calibri"/>
              </a:rPr>
              <a:t>Add one work task for a company.</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0F6B4C"/>
                </a:solidFill>
                <a:latin typeface="Calibri"/>
              </a:rPr>
              <a:t>BRIEFING</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The ID scan, then save</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The scan refuses anyone not on today’s attendance.</a:t>
            </a:r>
          </a:p>
          <a:p>
            <a:pPr algn="l">
              <a:spcAft>
                <a:spcPts val="1000"/>
              </a:spcAft>
              <a:buFont typeface="Arial"/>
              <a:buChar char="•"/>
            </a:pPr>
            <a:r>
              <a:rPr sz="2200" b="0">
                <a:solidFill>
                  <a:srgbClr val="1C2836"/>
                </a:solidFill>
                <a:latin typeface="Calibri"/>
              </a:rPr>
              <a:t>Do not scan a real card on camera.</a:t>
            </a:r>
          </a:p>
          <a:p>
            <a:pPr algn="l">
              <a:spcAft>
                <a:spcPts val="1000"/>
              </a:spcAft>
              <a:buFont typeface="Arial"/>
              <a:buChar char="•"/>
            </a:pPr>
            <a:r>
              <a:rPr sz="2200" b="0">
                <a:solidFill>
                  <a:srgbClr val="1C2836"/>
                </a:solidFill>
                <a:latin typeface="Calibri"/>
              </a:rPr>
              <a:t>Save draft. Sign and issue is the end of the real brief.</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E85D04"/>
                </a:solidFill>
                <a:latin typeface="Calibri"/>
              </a:rPr>
              <a:t>WHEN IT GOES WRONG</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No method statement, or the scan refuses someone</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No method statement: issue one first. A briefing without one is incomplete.</a:t>
            </a:r>
          </a:p>
          <a:p>
            <a:pPr algn="l">
              <a:spcAft>
                <a:spcPts val="1000"/>
              </a:spcAft>
              <a:buFont typeface="Arial"/>
              <a:buChar char="•"/>
            </a:pPr>
            <a:r>
              <a:rPr sz="2200" b="0">
                <a:solidFill>
                  <a:srgbClr val="1C2836"/>
                </a:solidFill>
                <a:latin typeface="Calibri"/>
              </a:rPr>
              <a:t>Scan refused: sign them in on attendance, then scan again.</a:t>
            </a:r>
          </a:p>
          <a:p>
            <a:pPr algn="l">
              <a:spcAft>
                <a:spcPts val="1000"/>
              </a:spcAft>
              <a:buFont typeface="Arial"/>
              <a:buChar char="•"/>
            </a:pPr>
            <a:r>
              <a:rPr sz="2200" b="0">
                <a:solidFill>
                  <a:srgbClr val="1C2836"/>
                </a:solidFill>
                <a:latin typeface="Calibri"/>
              </a:rPr>
              <a:t>Sign is grey: My Signature is missing.</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0F6B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QFL-Logo.png"/>
          <p:cNvPicPr>
            <a:picLocks noChangeAspect="1"/>
          </p:cNvPicPr>
          <p:nvPr/>
        </p:nvPicPr>
        <p:blipFill>
          <a:blip r:embed="rId2"/>
          <a:stretch>
            <a:fillRect/>
          </a:stretch>
        </p:blipFill>
        <p:spPr>
          <a:xfrm>
            <a:off x="10424160" y="365760"/>
            <a:ext cx="1540796" cy="502920"/>
          </a:xfrm>
          <a:prstGeom prst="rect">
            <a:avLst/>
          </a:prstGeom>
        </p:spPr>
      </p:pic>
      <p:sp>
        <p:nvSpPr>
          <p:cNvPr id="6" name="TextBox 5"/>
          <p:cNvSpPr txBox="1"/>
          <p:nvPr/>
        </p:nvSpPr>
        <p:spPr>
          <a:xfrm>
            <a:off x="411480" y="347472"/>
            <a:ext cx="9601200" cy="320040"/>
          </a:xfrm>
          <a:prstGeom prst="rect">
            <a:avLst/>
          </a:prstGeom>
          <a:noFill/>
        </p:spPr>
        <p:txBody>
          <a:bodyPr wrap="square"/>
          <a:lstStyle/>
          <a:p>
            <a:pPr algn="l"/>
            <a:r>
              <a:rPr sz="1400" b="1">
                <a:solidFill>
                  <a:srgbClr val="0F6B4C"/>
                </a:solidFill>
                <a:latin typeface="Calibri"/>
              </a:rPr>
              <a:t>SAFE START AND SAFE FINISH</a:t>
            </a:r>
          </a:p>
        </p:txBody>
      </p:sp>
      <p:sp>
        <p:nvSpPr>
          <p:cNvPr id="7" name="TextBox 6"/>
          <p:cNvSpPr txBox="1"/>
          <p:nvPr/>
        </p:nvSpPr>
        <p:spPr>
          <a:xfrm>
            <a:off x="411480" y="685800"/>
            <a:ext cx="11155680" cy="1371600"/>
          </a:xfrm>
          <a:prstGeom prst="rect">
            <a:avLst/>
          </a:prstGeom>
          <a:noFill/>
        </p:spPr>
        <p:txBody>
          <a:bodyPr wrap="square"/>
          <a:lstStyle/>
          <a:p>
            <a:pPr algn="l"/>
            <a:r>
              <a:rPr sz="3200" b="1">
                <a:solidFill>
                  <a:srgbClr val="0C1248"/>
                </a:solidFill>
                <a:latin typeface="Calibri"/>
              </a:rPr>
              <a:t>The questions are already written</a:t>
            </a:r>
          </a:p>
        </p:txBody>
      </p:sp>
      <p:sp>
        <p:nvSpPr>
          <p:cNvPr id="8" name="TextBox 7"/>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Safe Start is sixteen checks before work in that area.</a:t>
            </a:r>
          </a:p>
          <a:p>
            <a:pPr algn="l">
              <a:spcAft>
                <a:spcPts val="1000"/>
              </a:spcAft>
              <a:buFont typeface="Arial"/>
              <a:buChar char="•"/>
            </a:pPr>
            <a:r>
              <a:rPr sz="2200" b="0">
                <a:solidFill>
                  <a:srgbClr val="1C2836"/>
                </a:solidFill>
                <a:latin typeface="Calibri"/>
              </a:rPr>
              <a:t>Safe Finish is thirteen checks as you leave.</a:t>
            </a:r>
          </a:p>
          <a:p>
            <a:pPr algn="l">
              <a:spcAft>
                <a:spcPts val="1000"/>
              </a:spcAft>
              <a:buFont typeface="Arial"/>
              <a:buChar char="•"/>
            </a:pPr>
            <a:r>
              <a:rPr sz="2200" b="0">
                <a:solidFill>
                  <a:srgbClr val="1C2836"/>
                </a:solidFill>
                <a:latin typeface="Calibri"/>
              </a:rPr>
              <a:t>Every No needs a comment.</a:t>
            </a:r>
          </a:p>
        </p:txBody>
      </p:sp>
      <p:sp>
        <p:nvSpPr>
          <p:cNvPr id="9" name="TextBox 8"/>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0F6B4C"/>
                </a:solidFill>
                <a:latin typeface="Calibri"/>
              </a:rPr>
              <a:t>SAFE START</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Answer the checks</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Pick the companies. Add is for a one-off.</a:t>
            </a:r>
          </a:p>
          <a:p>
            <a:pPr algn="l">
              <a:spcAft>
                <a:spcPts val="1000"/>
              </a:spcAft>
              <a:buFont typeface="Arial"/>
              <a:buChar char="•"/>
            </a:pPr>
            <a:r>
              <a:rPr sz="2200" b="0">
                <a:solidFill>
                  <a:srgbClr val="1C2836"/>
                </a:solidFill>
                <a:latin typeface="Calibri"/>
              </a:rPr>
              <a:t>One Yes, and one No with a comment.</a:t>
            </a:r>
          </a:p>
          <a:p>
            <a:pPr algn="l">
              <a:spcAft>
                <a:spcPts val="1000"/>
              </a:spcAft>
              <a:buFont typeface="Arial"/>
              <a:buChar char="•"/>
            </a:pPr>
            <a:r>
              <a:rPr sz="2200" b="0">
                <a:solidFill>
                  <a:srgbClr val="1C2836"/>
                </a:solidFill>
                <a:latin typeface="Calibri"/>
              </a:rPr>
              <a:t>Remove or add a question only when it truly does not apply.</a:t>
            </a:r>
          </a:p>
          <a:p>
            <a:pPr algn="l">
              <a:spcAft>
                <a:spcPts val="1000"/>
              </a:spcAft>
              <a:buFont typeface="Arial"/>
              <a:buChar char="•"/>
            </a:pPr>
            <a:r>
              <a:rPr sz="2200" b="0">
                <a:solidFill>
                  <a:srgbClr val="1C2836"/>
                </a:solidFill>
                <a:latin typeface="Calibri"/>
              </a:rPr>
              <a:t>Safe Finish is the same pattern at the end of the shift.</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E85D04"/>
                </a:solidFill>
                <a:latin typeface="Calibri"/>
              </a:rPr>
              <a:t>WHEN IT GOES WRONG</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A No with no comment, or a late Safe Start</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A No with an empty comment will not sign.</a:t>
            </a:r>
          </a:p>
          <a:p>
            <a:pPr algn="l">
              <a:spcAft>
                <a:spcPts val="1000"/>
              </a:spcAft>
              <a:buFont typeface="Arial"/>
              <a:buChar char="•"/>
            </a:pPr>
            <a:r>
              <a:rPr sz="2200" b="0">
                <a:solidFill>
                  <a:srgbClr val="1C2836"/>
                </a:solidFill>
                <a:latin typeface="Calibri"/>
              </a:rPr>
              <a:t>Write what was wrong and what you did.</a:t>
            </a:r>
          </a:p>
          <a:p>
            <a:pPr algn="l">
              <a:spcAft>
                <a:spcPts val="1000"/>
              </a:spcAft>
              <a:buFont typeface="Arial"/>
              <a:buChar char="•"/>
            </a:pPr>
            <a:r>
              <a:rPr sz="2200" b="0">
                <a:solidFill>
                  <a:srgbClr val="1C2836"/>
                </a:solidFill>
                <a:latin typeface="Calibri"/>
              </a:rPr>
              <a:t>A late Safe Start is still completed. The next one is done before work.</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