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Site photos is not a signed form. It is the library. A photo only helps next month if it has a block, a level, a mast, a trade, and a description a director who was not on site can understand.</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Upload one photo, or open one already there. Fill block, level, mast, trade, and a full description. The description is required.</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Use a filter and show the library narrow to that tag. Show Manage tags only if a tag is missing. Do not delete a tag that is already in use.</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If a filter seems to do nothing and the pictures are slow to appear, wait. The library is still loading. Do not keep clicking tags.</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If someone emails a photo instead, it is not on the job. Upload it here and tag it. If the description is progress or photo, that fails the point of the library. The description names the block, the level, and what the picture is proving.</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4F7F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164592"/>
          </a:xfrm>
          <a:prstGeom prst="rect">
            <a:avLst/>
          </a:prstGeom>
          <a:solidFill>
            <a:srgbClr val="0C12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0" y="164592"/>
            <a:ext cx="109728" cy="6693408"/>
          </a:xfrm>
          <a:prstGeom prst="rect">
            <a:avLst/>
          </a:prstGeom>
          <a:solidFill>
            <a:srgbClr val="0F6B4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5" name="Picture 4" descr="QFL-Logo.png"/>
          <p:cNvPicPr>
            <a:picLocks noChangeAspect="1"/>
          </p:cNvPicPr>
          <p:nvPr/>
        </p:nvPicPr>
        <p:blipFill>
          <a:blip r:embed="rId2"/>
          <a:stretch>
            <a:fillRect/>
          </a:stretch>
        </p:blipFill>
        <p:spPr>
          <a:xfrm>
            <a:off x="10424160" y="365760"/>
            <a:ext cx="1540796" cy="502920"/>
          </a:xfrm>
          <a:prstGeom prst="rect">
            <a:avLst/>
          </a:prstGeom>
        </p:spPr>
      </p:pic>
      <p:sp>
        <p:nvSpPr>
          <p:cNvPr id="6" name="TextBox 5"/>
          <p:cNvSpPr txBox="1"/>
          <p:nvPr/>
        </p:nvSpPr>
        <p:spPr>
          <a:xfrm>
            <a:off x="411480" y="347472"/>
            <a:ext cx="9601200" cy="320040"/>
          </a:xfrm>
          <a:prstGeom prst="rect">
            <a:avLst/>
          </a:prstGeom>
          <a:noFill/>
        </p:spPr>
        <p:txBody>
          <a:bodyPr wrap="square"/>
          <a:lstStyle/>
          <a:p>
            <a:pPr algn="l"/>
            <a:r>
              <a:rPr sz="1400" b="1">
                <a:solidFill>
                  <a:srgbClr val="0F6B4C"/>
                </a:solidFill>
                <a:latin typeface="Calibri"/>
              </a:rPr>
              <a:t>MODULE 4</a:t>
            </a:r>
          </a:p>
        </p:txBody>
      </p:sp>
      <p:sp>
        <p:nvSpPr>
          <p:cNvPr id="7" name="TextBox 6"/>
          <p:cNvSpPr txBox="1"/>
          <p:nvPr/>
        </p:nvSpPr>
        <p:spPr>
          <a:xfrm>
            <a:off x="411480" y="685800"/>
            <a:ext cx="11155680" cy="1371600"/>
          </a:xfrm>
          <a:prstGeom prst="rect">
            <a:avLst/>
          </a:prstGeom>
          <a:noFill/>
        </p:spPr>
        <p:txBody>
          <a:bodyPr wrap="square"/>
          <a:lstStyle/>
          <a:p>
            <a:pPr algn="l"/>
            <a:r>
              <a:rPr sz="3200" b="1">
                <a:solidFill>
                  <a:srgbClr val="0C1248"/>
                </a:solidFill>
                <a:latin typeface="Calibri"/>
              </a:rPr>
              <a:t>Site photos</a:t>
            </a:r>
          </a:p>
        </p:txBody>
      </p:sp>
      <p:sp>
        <p:nvSpPr>
          <p:cNvPr id="8" name="TextBox 7"/>
          <p:cNvSpPr txBox="1"/>
          <p:nvPr/>
        </p:nvSpPr>
        <p:spPr>
          <a:xfrm>
            <a:off x="502920" y="2240280"/>
            <a:ext cx="11064240" cy="3931920"/>
          </a:xfrm>
          <a:prstGeom prst="rect">
            <a:avLst/>
          </a:prstGeom>
          <a:noFill/>
        </p:spPr>
        <p:txBody>
          <a:bodyPr wrap="square">
            <a:spAutoFit/>
          </a:bodyPr>
          <a:lstStyle/>
          <a:p>
            <a:pPr algn="l">
              <a:spcAft>
                <a:spcPts val="1000"/>
              </a:spcAft>
              <a:buFont typeface="Arial"/>
              <a:buChar char="•"/>
            </a:pPr>
            <a:r>
              <a:rPr sz="2200" b="0">
                <a:solidFill>
                  <a:srgbClr val="1C2836"/>
                </a:solidFill>
                <a:latin typeface="Calibri"/>
              </a:rPr>
              <a:t>This is a library, not a signed form.</a:t>
            </a:r>
          </a:p>
          <a:p>
            <a:pPr algn="l">
              <a:spcAft>
                <a:spcPts val="1000"/>
              </a:spcAft>
              <a:buFont typeface="Arial"/>
              <a:buChar char="•"/>
            </a:pPr>
            <a:r>
              <a:rPr sz="2200" b="0">
                <a:solidFill>
                  <a:srgbClr val="1C2836"/>
                </a:solidFill>
                <a:latin typeface="Calibri"/>
              </a:rPr>
              <a:t>A photo needs a block, a level, a mast, a trade, and a description.</a:t>
            </a:r>
          </a:p>
          <a:p>
            <a:pPr algn="l">
              <a:spcAft>
                <a:spcPts val="1000"/>
              </a:spcAft>
              <a:buFont typeface="Arial"/>
              <a:buChar char="•"/>
            </a:pPr>
            <a:r>
              <a:rPr sz="2200" b="0">
                <a:solidFill>
                  <a:srgbClr val="1C2836"/>
                </a:solidFill>
                <a:latin typeface="Calibri"/>
              </a:rPr>
              <a:t>The description must make sense to someone who was not on site.</a:t>
            </a:r>
          </a:p>
        </p:txBody>
      </p:sp>
      <p:sp>
        <p:nvSpPr>
          <p:cNvPr id="9" name="TextBox 8"/>
          <p:cNvSpPr txBox="1"/>
          <p:nvPr/>
        </p:nvSpPr>
        <p:spPr>
          <a:xfrm>
            <a:off x="411480" y="6355080"/>
            <a:ext cx="11155680" cy="320040"/>
          </a:xfrm>
          <a:prstGeom prst="rect">
            <a:avLst/>
          </a:prstGeom>
          <a:noFill/>
        </p:spPr>
        <p:txBody>
          <a:bodyPr wrap="square"/>
          <a:lstStyle/>
          <a:p>
            <a:pPr algn="l"/>
            <a:r>
              <a:rPr sz="1200" b="0">
                <a:solidFill>
                  <a:srgbClr val="5C6B7A"/>
                </a:solidFill>
                <a:latin typeface="Calibri"/>
              </a:rPr>
              <a:t>Quantum Facades  ·  Hub training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4F7F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164592"/>
          </a:xfrm>
          <a:prstGeom prst="rect">
            <a:avLst/>
          </a:prstGeom>
          <a:solidFill>
            <a:srgbClr val="0C12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0" y="164592"/>
            <a:ext cx="109728" cy="6693408"/>
          </a:xfrm>
          <a:prstGeom prst="rect">
            <a:avLst/>
          </a:prstGeom>
          <a:solidFill>
            <a:srgbClr val="0C12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11480" y="347472"/>
            <a:ext cx="9601200" cy="320040"/>
          </a:xfrm>
          <a:prstGeom prst="rect">
            <a:avLst/>
          </a:prstGeom>
          <a:noFill/>
        </p:spPr>
        <p:txBody>
          <a:bodyPr wrap="square"/>
          <a:lstStyle/>
          <a:p>
            <a:pPr algn="l"/>
            <a:r>
              <a:rPr sz="1400" b="1">
                <a:solidFill>
                  <a:srgbClr val="0F6B4C"/>
                </a:solidFill>
                <a:latin typeface="Calibri"/>
              </a:rPr>
              <a:t>STEP 1</a:t>
            </a:r>
          </a:p>
        </p:txBody>
      </p:sp>
      <p:sp>
        <p:nvSpPr>
          <p:cNvPr id="6" name="TextBox 5"/>
          <p:cNvSpPr txBox="1"/>
          <p:nvPr/>
        </p:nvSpPr>
        <p:spPr>
          <a:xfrm>
            <a:off x="411480" y="685800"/>
            <a:ext cx="11155680" cy="1371600"/>
          </a:xfrm>
          <a:prstGeom prst="rect">
            <a:avLst/>
          </a:prstGeom>
          <a:noFill/>
        </p:spPr>
        <p:txBody>
          <a:bodyPr wrap="square"/>
          <a:lstStyle/>
          <a:p>
            <a:pPr algn="l"/>
            <a:r>
              <a:rPr sz="2800" b="1">
                <a:solidFill>
                  <a:srgbClr val="0C1248"/>
                </a:solidFill>
                <a:latin typeface="Calibri"/>
              </a:rPr>
              <a:t>Upload, then tag</a:t>
            </a:r>
          </a:p>
        </p:txBody>
      </p:sp>
      <p:sp>
        <p:nvSpPr>
          <p:cNvPr id="7" name="TextBox 6"/>
          <p:cNvSpPr txBox="1"/>
          <p:nvPr/>
        </p:nvSpPr>
        <p:spPr>
          <a:xfrm>
            <a:off x="502920" y="2240280"/>
            <a:ext cx="11064240" cy="3931920"/>
          </a:xfrm>
          <a:prstGeom prst="rect">
            <a:avLst/>
          </a:prstGeom>
          <a:noFill/>
        </p:spPr>
        <p:txBody>
          <a:bodyPr wrap="square">
            <a:spAutoFit/>
          </a:bodyPr>
          <a:lstStyle/>
          <a:p>
            <a:pPr algn="l">
              <a:spcAft>
                <a:spcPts val="1000"/>
              </a:spcAft>
              <a:buFont typeface="Arial"/>
              <a:buChar char="•"/>
            </a:pPr>
            <a:r>
              <a:rPr sz="2200" b="0">
                <a:solidFill>
                  <a:srgbClr val="1C2836"/>
                </a:solidFill>
                <a:latin typeface="Calibri"/>
              </a:rPr>
              <a:t>Upload one photo, or open one already there.</a:t>
            </a:r>
          </a:p>
          <a:p>
            <a:pPr algn="l">
              <a:spcAft>
                <a:spcPts val="1000"/>
              </a:spcAft>
              <a:buFont typeface="Arial"/>
              <a:buChar char="•"/>
            </a:pPr>
            <a:r>
              <a:rPr sz="2200" b="0">
                <a:solidFill>
                  <a:srgbClr val="1C2836"/>
                </a:solidFill>
                <a:latin typeface="Calibri"/>
              </a:rPr>
              <a:t>Fill block, level, mast and trade.</a:t>
            </a:r>
          </a:p>
          <a:p>
            <a:pPr algn="l">
              <a:spcAft>
                <a:spcPts val="1000"/>
              </a:spcAft>
              <a:buFont typeface="Arial"/>
              <a:buChar char="•"/>
            </a:pPr>
            <a:r>
              <a:rPr sz="2200" b="0">
                <a:solidFill>
                  <a:srgbClr val="1C2836"/>
                </a:solidFill>
                <a:latin typeface="Calibri"/>
              </a:rPr>
              <a:t>Write a full description. It is required.</a:t>
            </a:r>
          </a:p>
        </p:txBody>
      </p:sp>
      <p:sp>
        <p:nvSpPr>
          <p:cNvPr id="8" name="TextBox 7"/>
          <p:cNvSpPr txBox="1"/>
          <p:nvPr/>
        </p:nvSpPr>
        <p:spPr>
          <a:xfrm>
            <a:off x="411480" y="6355080"/>
            <a:ext cx="11155680" cy="320040"/>
          </a:xfrm>
          <a:prstGeom prst="rect">
            <a:avLst/>
          </a:prstGeom>
          <a:noFill/>
        </p:spPr>
        <p:txBody>
          <a:bodyPr wrap="square"/>
          <a:lstStyle/>
          <a:p>
            <a:pPr algn="l"/>
            <a:r>
              <a:rPr sz="1200" b="0">
                <a:solidFill>
                  <a:srgbClr val="5C6B7A"/>
                </a:solidFill>
                <a:latin typeface="Calibri"/>
              </a:rPr>
              <a:t>Quantum Facades  ·  Hub training</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4F7F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164592"/>
          </a:xfrm>
          <a:prstGeom prst="rect">
            <a:avLst/>
          </a:prstGeom>
          <a:solidFill>
            <a:srgbClr val="0C12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0" y="164592"/>
            <a:ext cx="109728" cy="6693408"/>
          </a:xfrm>
          <a:prstGeom prst="rect">
            <a:avLst/>
          </a:prstGeom>
          <a:solidFill>
            <a:srgbClr val="0C12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11480" y="347472"/>
            <a:ext cx="9601200" cy="320040"/>
          </a:xfrm>
          <a:prstGeom prst="rect">
            <a:avLst/>
          </a:prstGeom>
          <a:noFill/>
        </p:spPr>
        <p:txBody>
          <a:bodyPr wrap="square"/>
          <a:lstStyle/>
          <a:p>
            <a:pPr algn="l"/>
            <a:r>
              <a:rPr sz="1400" b="1">
                <a:solidFill>
                  <a:srgbClr val="0F6B4C"/>
                </a:solidFill>
                <a:latin typeface="Calibri"/>
              </a:rPr>
              <a:t>STEP 2</a:t>
            </a:r>
          </a:p>
        </p:txBody>
      </p:sp>
      <p:sp>
        <p:nvSpPr>
          <p:cNvPr id="6" name="TextBox 5"/>
          <p:cNvSpPr txBox="1"/>
          <p:nvPr/>
        </p:nvSpPr>
        <p:spPr>
          <a:xfrm>
            <a:off x="411480" y="685800"/>
            <a:ext cx="11155680" cy="1371600"/>
          </a:xfrm>
          <a:prstGeom prst="rect">
            <a:avLst/>
          </a:prstGeom>
          <a:noFill/>
        </p:spPr>
        <p:txBody>
          <a:bodyPr wrap="square"/>
          <a:lstStyle/>
          <a:p>
            <a:pPr algn="l"/>
            <a:r>
              <a:rPr sz="2800" b="1">
                <a:solidFill>
                  <a:srgbClr val="0C1248"/>
                </a:solidFill>
                <a:latin typeface="Calibri"/>
              </a:rPr>
              <a:t>Filters and tags</a:t>
            </a:r>
          </a:p>
        </p:txBody>
      </p:sp>
      <p:sp>
        <p:nvSpPr>
          <p:cNvPr id="7" name="TextBox 6"/>
          <p:cNvSpPr txBox="1"/>
          <p:nvPr/>
        </p:nvSpPr>
        <p:spPr>
          <a:xfrm>
            <a:off x="502920" y="2240280"/>
            <a:ext cx="11064240" cy="3931920"/>
          </a:xfrm>
          <a:prstGeom prst="rect">
            <a:avLst/>
          </a:prstGeom>
          <a:noFill/>
        </p:spPr>
        <p:txBody>
          <a:bodyPr wrap="square">
            <a:spAutoFit/>
          </a:bodyPr>
          <a:lstStyle/>
          <a:p>
            <a:pPr algn="l">
              <a:spcAft>
                <a:spcPts val="1000"/>
              </a:spcAft>
              <a:buFont typeface="Arial"/>
              <a:buChar char="•"/>
            </a:pPr>
            <a:r>
              <a:rPr sz="2200" b="0">
                <a:solidFill>
                  <a:srgbClr val="1C2836"/>
                </a:solidFill>
                <a:latin typeface="Calibri"/>
              </a:rPr>
              <a:t>Use a filter and the library narrows to that tag.</a:t>
            </a:r>
          </a:p>
          <a:p>
            <a:pPr algn="l">
              <a:spcAft>
                <a:spcPts val="1000"/>
              </a:spcAft>
              <a:buFont typeface="Arial"/>
              <a:buChar char="•"/>
            </a:pPr>
            <a:r>
              <a:rPr sz="2200" b="0">
                <a:solidFill>
                  <a:srgbClr val="1C2836"/>
                </a:solidFill>
                <a:latin typeface="Calibri"/>
              </a:rPr>
              <a:t>Manage tags only when a tag is missing.</a:t>
            </a:r>
          </a:p>
          <a:p>
            <a:pPr algn="l">
              <a:spcAft>
                <a:spcPts val="1000"/>
              </a:spcAft>
              <a:buFont typeface="Arial"/>
              <a:buChar char="•"/>
            </a:pPr>
            <a:r>
              <a:rPr sz="2200" b="0">
                <a:solidFill>
                  <a:srgbClr val="1C2836"/>
                </a:solidFill>
                <a:latin typeface="Calibri"/>
              </a:rPr>
              <a:t>Do not delete a tag that is already in use.</a:t>
            </a:r>
          </a:p>
        </p:txBody>
      </p:sp>
      <p:sp>
        <p:nvSpPr>
          <p:cNvPr id="8" name="TextBox 7"/>
          <p:cNvSpPr txBox="1"/>
          <p:nvPr/>
        </p:nvSpPr>
        <p:spPr>
          <a:xfrm>
            <a:off x="411480" y="6355080"/>
            <a:ext cx="11155680" cy="320040"/>
          </a:xfrm>
          <a:prstGeom prst="rect">
            <a:avLst/>
          </a:prstGeom>
          <a:noFill/>
        </p:spPr>
        <p:txBody>
          <a:bodyPr wrap="square"/>
          <a:lstStyle/>
          <a:p>
            <a:pPr algn="l"/>
            <a:r>
              <a:rPr sz="1200" b="0">
                <a:solidFill>
                  <a:srgbClr val="5C6B7A"/>
                </a:solidFill>
                <a:latin typeface="Calibri"/>
              </a:rPr>
              <a:t>Quantum Facades  ·  Hub training</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4F7F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164592"/>
          </a:xfrm>
          <a:prstGeom prst="rect">
            <a:avLst/>
          </a:prstGeom>
          <a:solidFill>
            <a:srgbClr val="E85D0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0" y="164592"/>
            <a:ext cx="109728" cy="6693408"/>
          </a:xfrm>
          <a:prstGeom prst="rect">
            <a:avLst/>
          </a:prstGeom>
          <a:solidFill>
            <a:srgbClr val="E85D0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11480" y="347472"/>
            <a:ext cx="9601200" cy="320040"/>
          </a:xfrm>
          <a:prstGeom prst="rect">
            <a:avLst/>
          </a:prstGeom>
          <a:noFill/>
        </p:spPr>
        <p:txBody>
          <a:bodyPr wrap="square"/>
          <a:lstStyle/>
          <a:p>
            <a:pPr algn="l"/>
            <a:r>
              <a:rPr sz="1400" b="1">
                <a:solidFill>
                  <a:srgbClr val="E85D04"/>
                </a:solidFill>
                <a:latin typeface="Calibri"/>
              </a:rPr>
              <a:t>WHEN IT GOES WRONG</a:t>
            </a:r>
          </a:p>
        </p:txBody>
      </p:sp>
      <p:sp>
        <p:nvSpPr>
          <p:cNvPr id="6" name="TextBox 5"/>
          <p:cNvSpPr txBox="1"/>
          <p:nvPr/>
        </p:nvSpPr>
        <p:spPr>
          <a:xfrm>
            <a:off x="411480" y="685800"/>
            <a:ext cx="11155680" cy="1371600"/>
          </a:xfrm>
          <a:prstGeom prst="rect">
            <a:avLst/>
          </a:prstGeom>
          <a:noFill/>
        </p:spPr>
        <p:txBody>
          <a:bodyPr wrap="square"/>
          <a:lstStyle/>
          <a:p>
            <a:pPr algn="l"/>
            <a:r>
              <a:rPr sz="2800" b="1">
                <a:solidFill>
                  <a:srgbClr val="0C1248"/>
                </a:solidFill>
                <a:latin typeface="Calibri"/>
              </a:rPr>
              <a:t>A filter seems to do nothing</a:t>
            </a:r>
          </a:p>
        </p:txBody>
      </p:sp>
      <p:sp>
        <p:nvSpPr>
          <p:cNvPr id="7" name="TextBox 6"/>
          <p:cNvSpPr txBox="1"/>
          <p:nvPr/>
        </p:nvSpPr>
        <p:spPr>
          <a:xfrm>
            <a:off x="502920" y="2240280"/>
            <a:ext cx="11064240" cy="3931920"/>
          </a:xfrm>
          <a:prstGeom prst="rect">
            <a:avLst/>
          </a:prstGeom>
          <a:noFill/>
        </p:spPr>
        <p:txBody>
          <a:bodyPr wrap="square">
            <a:spAutoFit/>
          </a:bodyPr>
          <a:lstStyle/>
          <a:p>
            <a:pPr algn="l">
              <a:spcAft>
                <a:spcPts val="1000"/>
              </a:spcAft>
              <a:buFont typeface="Arial"/>
              <a:buChar char="•"/>
            </a:pPr>
            <a:r>
              <a:rPr sz="2200" b="0">
                <a:solidFill>
                  <a:srgbClr val="1C2836"/>
                </a:solidFill>
                <a:latin typeface="Calibri"/>
              </a:rPr>
              <a:t>The library is still loading.</a:t>
            </a:r>
          </a:p>
          <a:p>
            <a:pPr algn="l">
              <a:spcAft>
                <a:spcPts val="1000"/>
              </a:spcAft>
              <a:buFont typeface="Arial"/>
              <a:buChar char="•"/>
            </a:pPr>
            <a:r>
              <a:rPr sz="2200" b="0">
                <a:solidFill>
                  <a:srgbClr val="1C2836"/>
                </a:solidFill>
                <a:latin typeface="Calibri"/>
              </a:rPr>
              <a:t>Wait.</a:t>
            </a:r>
          </a:p>
          <a:p>
            <a:pPr algn="l">
              <a:spcAft>
                <a:spcPts val="1000"/>
              </a:spcAft>
              <a:buFont typeface="Arial"/>
              <a:buChar char="•"/>
            </a:pPr>
            <a:r>
              <a:rPr sz="2200" b="0">
                <a:solidFill>
                  <a:srgbClr val="1C2836"/>
                </a:solidFill>
                <a:latin typeface="Calibri"/>
              </a:rPr>
              <a:t>Do not keep clicking tags.</a:t>
            </a:r>
          </a:p>
        </p:txBody>
      </p:sp>
      <p:sp>
        <p:nvSpPr>
          <p:cNvPr id="8" name="TextBox 7"/>
          <p:cNvSpPr txBox="1"/>
          <p:nvPr/>
        </p:nvSpPr>
        <p:spPr>
          <a:xfrm>
            <a:off x="411480" y="6355080"/>
            <a:ext cx="11155680" cy="320040"/>
          </a:xfrm>
          <a:prstGeom prst="rect">
            <a:avLst/>
          </a:prstGeom>
          <a:noFill/>
        </p:spPr>
        <p:txBody>
          <a:bodyPr wrap="square"/>
          <a:lstStyle/>
          <a:p>
            <a:pPr algn="l"/>
            <a:r>
              <a:rPr sz="1200" b="0">
                <a:solidFill>
                  <a:srgbClr val="5C6B7A"/>
                </a:solidFill>
                <a:latin typeface="Calibri"/>
              </a:rPr>
              <a:t>Quantum Facades  ·  Hub training</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4F7F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164592"/>
          </a:xfrm>
          <a:prstGeom prst="rect">
            <a:avLst/>
          </a:prstGeom>
          <a:solidFill>
            <a:srgbClr val="E85D0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0" y="164592"/>
            <a:ext cx="109728" cy="6693408"/>
          </a:xfrm>
          <a:prstGeom prst="rect">
            <a:avLst/>
          </a:prstGeom>
          <a:solidFill>
            <a:srgbClr val="E85D0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11480" y="347472"/>
            <a:ext cx="9601200" cy="320040"/>
          </a:xfrm>
          <a:prstGeom prst="rect">
            <a:avLst/>
          </a:prstGeom>
          <a:noFill/>
        </p:spPr>
        <p:txBody>
          <a:bodyPr wrap="square"/>
          <a:lstStyle/>
          <a:p>
            <a:pPr algn="l"/>
            <a:r>
              <a:rPr sz="1400" b="1">
                <a:solidFill>
                  <a:srgbClr val="E85D04"/>
                </a:solidFill>
                <a:latin typeface="Calibri"/>
              </a:rPr>
              <a:t>WHEN IT GOES WRONG</a:t>
            </a:r>
          </a:p>
        </p:txBody>
      </p:sp>
      <p:sp>
        <p:nvSpPr>
          <p:cNvPr id="6" name="TextBox 5"/>
          <p:cNvSpPr txBox="1"/>
          <p:nvPr/>
        </p:nvSpPr>
        <p:spPr>
          <a:xfrm>
            <a:off x="411480" y="685800"/>
            <a:ext cx="11155680" cy="1371600"/>
          </a:xfrm>
          <a:prstGeom prst="rect">
            <a:avLst/>
          </a:prstGeom>
          <a:noFill/>
        </p:spPr>
        <p:txBody>
          <a:bodyPr wrap="square"/>
          <a:lstStyle/>
          <a:p>
            <a:pPr algn="l"/>
            <a:r>
              <a:rPr sz="2800" b="1">
                <a:solidFill>
                  <a:srgbClr val="0C1248"/>
                </a:solidFill>
                <a:latin typeface="Calibri"/>
              </a:rPr>
              <a:t>The photo is in an email, or the description is “progress”</a:t>
            </a:r>
          </a:p>
        </p:txBody>
      </p:sp>
      <p:sp>
        <p:nvSpPr>
          <p:cNvPr id="7" name="TextBox 6"/>
          <p:cNvSpPr txBox="1"/>
          <p:nvPr/>
        </p:nvSpPr>
        <p:spPr>
          <a:xfrm>
            <a:off x="502920" y="2240280"/>
            <a:ext cx="11064240" cy="3931920"/>
          </a:xfrm>
          <a:prstGeom prst="rect">
            <a:avLst/>
          </a:prstGeom>
          <a:noFill/>
        </p:spPr>
        <p:txBody>
          <a:bodyPr wrap="square">
            <a:spAutoFit/>
          </a:bodyPr>
          <a:lstStyle/>
          <a:p>
            <a:pPr algn="l">
              <a:spcAft>
                <a:spcPts val="1000"/>
              </a:spcAft>
              <a:buFont typeface="Arial"/>
              <a:buChar char="•"/>
            </a:pPr>
            <a:r>
              <a:rPr sz="2200" b="0">
                <a:solidFill>
                  <a:srgbClr val="1C2836"/>
                </a:solidFill>
                <a:latin typeface="Calibri"/>
              </a:rPr>
              <a:t>An emailed photo is not on the job. Upload it and tag it.</a:t>
            </a:r>
          </a:p>
          <a:p>
            <a:pPr algn="l">
              <a:spcAft>
                <a:spcPts val="1000"/>
              </a:spcAft>
              <a:buFont typeface="Arial"/>
              <a:buChar char="•"/>
            </a:pPr>
            <a:r>
              <a:rPr sz="2200" b="0">
                <a:solidFill>
                  <a:srgbClr val="1C2836"/>
                </a:solidFill>
                <a:latin typeface="Calibri"/>
              </a:rPr>
              <a:t>“Progress” or “photo” fails the library.</a:t>
            </a:r>
          </a:p>
          <a:p>
            <a:pPr algn="l">
              <a:spcAft>
                <a:spcPts val="1000"/>
              </a:spcAft>
              <a:buFont typeface="Arial"/>
              <a:buChar char="•"/>
            </a:pPr>
            <a:r>
              <a:rPr sz="2200" b="0">
                <a:solidFill>
                  <a:srgbClr val="1C2836"/>
                </a:solidFill>
                <a:latin typeface="Calibri"/>
              </a:rPr>
              <a:t>Name the block, the level, and what the picture is proving.</a:t>
            </a:r>
          </a:p>
        </p:txBody>
      </p:sp>
      <p:sp>
        <p:nvSpPr>
          <p:cNvPr id="8" name="TextBox 7"/>
          <p:cNvSpPr txBox="1"/>
          <p:nvPr/>
        </p:nvSpPr>
        <p:spPr>
          <a:xfrm>
            <a:off x="411480" y="6355080"/>
            <a:ext cx="11155680" cy="320040"/>
          </a:xfrm>
          <a:prstGeom prst="rect">
            <a:avLst/>
          </a:prstGeom>
          <a:noFill/>
        </p:spPr>
        <p:txBody>
          <a:bodyPr wrap="square"/>
          <a:lstStyle/>
          <a:p>
            <a:pPr algn="l"/>
            <a:r>
              <a:rPr sz="1200" b="0">
                <a:solidFill>
                  <a:srgbClr val="5C6B7A"/>
                </a:solidFill>
                <a:latin typeface="Calibri"/>
              </a:rPr>
              <a:t>Quantum Facades  ·  Hub training</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