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Attendance is the headcount. People do not type their name. They scan the site QR, press their company, pick their name, choose signing in or signing out, capture location, and sign. On Gateway they also need a signed induction in that same full name. On other projects the induction does not stop the sign-in. The company list and the name list apply everywhere.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the register, show a day, the sign-in and sign-out counts, the map, and where the PDF and the weekly hours download sit. Do not open a row that shows a full name if you can avoid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Press Fill and show the QR, or open the public page. Walk the five steps without submitting. Company button, name list, Signing in, Capture location, signature box. The name box stays on Select company first until a company is pressed.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company is not on the buttons, add a row in Site Documents, General, subcontractors.csv. The Item cell is the button text. Save and check the file in. Then create that company’s operative file, or the next error appears. After any spreadsheet change, press Refresh name lists on Forms, then close the phone page and open it again.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screen says no names listed, ask your Quantum manager, the company is fine. The operative file name does not match. In the project folder, Operations, csv, Operatives names, the file is the company name in lower case, spaces as underscores, ampersand dropped, Ltd ignored. M and S Knockton is ms_knockton.csv. No spaces in the file name. Then refresh name lists and reopen the phone page.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company is there but the name is not in the list, open that company’s file and add a row. Item is the full name and surname, the same words as the induction. Attendance only needs Item. Refresh name lists, close the phone page, and open it again.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Gateway, if the screen says there is no signed Quantum site induction for this operative, either there is no signed induction, or the induction name is shorter than the list name. Aiden does not match Aiden Manton. The words can be in either order. A signed induction is locked. Unlock it if you can, correct the full name, and sign it again. If Unlock is not on your screen, an administrator unlocks it. A new induction in the correct full name also clears it. Refreshing the lists does not create an induction. This check is Gateway only. On other projects the induction does not stop the sign-in.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they are already signed in, they still have an open visit today. They sign out, capture location, sign, then sign in again if they need to. If the screen says they have no sign-in today, or they are already signed out, they pressed Signing out with nothing open. They press Signing in.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location will not capture, allow location for the browser, turn GPS on, and press Capture location again. There is no sign-in without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person added on one job does not appear on another until they are in that job’s operative folder too. The company file, subcontractors.csv, is one file for the whole company. After every spreadsheet change, press Refresh name lists, then close the phone page and open it again.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2</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Site attendance, and every reason it stops</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People do not type their name.</a:t>
            </a:r>
          </a:p>
          <a:p>
            <a:pPr algn="l">
              <a:spcAft>
                <a:spcPts val="1000"/>
              </a:spcAft>
              <a:buFont typeface="Arial"/>
              <a:buChar char="•"/>
            </a:pPr>
            <a:r>
              <a:rPr sz="2200" b="0">
                <a:solidFill>
                  <a:srgbClr val="1C2836"/>
                </a:solidFill>
                <a:latin typeface="Calibri"/>
              </a:rPr>
              <a:t>Company, then name, then in or out, then location, then sign.</a:t>
            </a:r>
          </a:p>
          <a:p>
            <a:pPr algn="l">
              <a:spcAft>
                <a:spcPts val="1000"/>
              </a:spcAft>
              <a:buFont typeface="Arial"/>
              <a:buChar char="•"/>
            </a:pPr>
            <a:r>
              <a:rPr sz="2200" b="0">
                <a:solidFill>
                  <a:srgbClr val="1C2836"/>
                </a:solidFill>
                <a:latin typeface="Calibri"/>
              </a:rPr>
              <a:t>On Gateway they also need a signed induction in that same full name.</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1</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register</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Open Forms, Daily Operations, Site Attendance.</a:t>
            </a:r>
          </a:p>
          <a:p>
            <a:pPr algn="l">
              <a:spcAft>
                <a:spcPts val="1000"/>
              </a:spcAft>
              <a:buFont typeface="Arial"/>
              <a:buChar char="•"/>
            </a:pPr>
            <a:r>
              <a:rPr sz="2200" b="0">
                <a:solidFill>
                  <a:srgbClr val="1C2836"/>
                </a:solidFill>
                <a:latin typeface="Calibri"/>
              </a:rPr>
              <a:t>Show the day, sign-ins and sign-outs.</a:t>
            </a:r>
          </a:p>
          <a:p>
            <a:pPr algn="l">
              <a:spcAft>
                <a:spcPts val="1000"/>
              </a:spcAft>
              <a:buFont typeface="Arial"/>
              <a:buChar char="•"/>
            </a:pPr>
            <a:r>
              <a:rPr sz="2200" b="0">
                <a:solidFill>
                  <a:srgbClr val="1C2836"/>
                </a:solidFill>
                <a:latin typeface="Calibri"/>
              </a:rPr>
              <a:t>The map, the PDF, and the weekly hours download sit here.</a:t>
            </a:r>
          </a:p>
          <a:p>
            <a:pPr algn="l">
              <a:spcAft>
                <a:spcPts val="1000"/>
              </a:spcAft>
              <a:buFont typeface="Arial"/>
              <a:buChar char="•"/>
            </a:pPr>
            <a:r>
              <a:rPr sz="2200" b="0">
                <a:solidFill>
                  <a:srgbClr val="1C2836"/>
                </a:solidFill>
                <a:latin typeface="Calibri"/>
              </a:rPr>
              <a:t>Do not open a row that shows a full name.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2</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five steps on the phone</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Press the company.</a:t>
            </a:r>
          </a:p>
          <a:p>
            <a:pPr algn="l">
              <a:spcAft>
                <a:spcPts val="1000"/>
              </a:spcAft>
              <a:buFont typeface="Arial"/>
              <a:buChar char="•"/>
            </a:pPr>
            <a:r>
              <a:rPr sz="1800" b="0">
                <a:solidFill>
                  <a:srgbClr val="1C2836"/>
                </a:solidFill>
                <a:latin typeface="Calibri"/>
              </a:rPr>
              <a:t>Pick the name. It stays empty until a company is pressed.</a:t>
            </a:r>
          </a:p>
          <a:p>
            <a:pPr algn="l">
              <a:spcAft>
                <a:spcPts val="1000"/>
              </a:spcAft>
              <a:buFont typeface="Arial"/>
              <a:buChar char="•"/>
            </a:pPr>
            <a:r>
              <a:rPr sz="1800" b="0">
                <a:solidFill>
                  <a:srgbClr val="1C2836"/>
                </a:solidFill>
                <a:latin typeface="Calibri"/>
              </a:rPr>
              <a:t>Signing in, or signing out.</a:t>
            </a:r>
          </a:p>
          <a:p>
            <a:pPr algn="l">
              <a:spcAft>
                <a:spcPts val="1000"/>
              </a:spcAft>
              <a:buFont typeface="Arial"/>
              <a:buChar char="•"/>
            </a:pPr>
            <a:r>
              <a:rPr sz="1800" b="0">
                <a:solidFill>
                  <a:srgbClr val="1C2836"/>
                </a:solidFill>
                <a:latin typeface="Calibri"/>
              </a:rPr>
              <a:t>Capture location.</a:t>
            </a:r>
          </a:p>
          <a:p>
            <a:pPr algn="l">
              <a:spcAft>
                <a:spcPts val="1000"/>
              </a:spcAft>
              <a:buFont typeface="Arial"/>
              <a:buChar char="•"/>
            </a:pPr>
            <a:r>
              <a:rPr sz="1800" b="0">
                <a:solidFill>
                  <a:srgbClr val="1C2836"/>
                </a:solidFill>
                <a:latin typeface="Calibri"/>
              </a:rPr>
              <a:t>Sign. Do not submit a practice visit.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My company is not on the buttons</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Add the company in subcontractors.csv.</a:t>
            </a:r>
          </a:p>
          <a:p>
            <a:pPr algn="l">
              <a:spcAft>
                <a:spcPts val="1000"/>
              </a:spcAft>
              <a:buFont typeface="Arial"/>
              <a:buChar char="•"/>
            </a:pPr>
            <a:r>
              <a:rPr sz="2200" b="0">
                <a:solidFill>
                  <a:srgbClr val="1C2836"/>
                </a:solidFill>
                <a:latin typeface="Calibri"/>
              </a:rPr>
              <a:t>The Item cell is the button text.</a:t>
            </a:r>
          </a:p>
          <a:p>
            <a:pPr algn="l">
              <a:spcAft>
                <a:spcPts val="1000"/>
              </a:spcAft>
              <a:buFont typeface="Arial"/>
              <a:buChar char="•"/>
            </a:pPr>
            <a:r>
              <a:rPr sz="2200" b="0">
                <a:solidFill>
                  <a:srgbClr val="1C2836"/>
                </a:solidFill>
                <a:latin typeface="Calibri"/>
              </a:rPr>
              <a:t>Then create that company’s operative file.</a:t>
            </a:r>
          </a:p>
          <a:p>
            <a:pPr algn="l">
              <a:spcAft>
                <a:spcPts val="1000"/>
              </a:spcAft>
              <a:buFont typeface="Arial"/>
              <a:buChar char="•"/>
            </a:pPr>
            <a:r>
              <a:rPr sz="2200" b="0">
                <a:solidFill>
                  <a:srgbClr val="1C2836"/>
                </a:solidFill>
                <a:latin typeface="Calibri"/>
              </a:rPr>
              <a:t>Forms, Refresh name lists. Close the phone page and open it again.</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No names listed</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company is fine.</a:t>
            </a:r>
          </a:p>
          <a:p>
            <a:pPr algn="l">
              <a:spcAft>
                <a:spcPts val="1000"/>
              </a:spcAft>
              <a:buFont typeface="Arial"/>
              <a:buChar char="•"/>
            </a:pPr>
            <a:r>
              <a:rPr sz="2200" b="0">
                <a:solidFill>
                  <a:srgbClr val="1C2836"/>
                </a:solidFill>
                <a:latin typeface="Calibri"/>
              </a:rPr>
              <a:t>The operative file name does not match.</a:t>
            </a:r>
          </a:p>
          <a:p>
            <a:pPr algn="l">
              <a:spcAft>
                <a:spcPts val="1000"/>
              </a:spcAft>
              <a:buFont typeface="Arial"/>
              <a:buChar char="•"/>
            </a:pPr>
            <a:r>
              <a:rPr sz="2200" b="0">
                <a:solidFill>
                  <a:srgbClr val="1C2836"/>
                </a:solidFill>
                <a:latin typeface="Calibri"/>
              </a:rPr>
              <a:t>Lower case. Spaces become underscores. Drop the ampersand. Ignore Ltd.</a:t>
            </a:r>
          </a:p>
          <a:p>
            <a:pPr algn="l">
              <a:spcAft>
                <a:spcPts val="1000"/>
              </a:spcAft>
              <a:buFont typeface="Arial"/>
              <a:buChar char="•"/>
            </a:pPr>
            <a:r>
              <a:rPr sz="2200" b="0">
                <a:solidFill>
                  <a:srgbClr val="1C2836"/>
                </a:solidFill>
                <a:latin typeface="Calibri"/>
              </a:rPr>
              <a:t>M and S Knockton is ms_knockton.csv.</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company is there. The name is not.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Open that company’s file.</a:t>
            </a:r>
          </a:p>
          <a:p>
            <a:pPr algn="l">
              <a:spcAft>
                <a:spcPts val="1000"/>
              </a:spcAft>
              <a:buFont typeface="Arial"/>
              <a:buChar char="•"/>
            </a:pPr>
            <a:r>
              <a:rPr sz="2200" b="0">
                <a:solidFill>
                  <a:srgbClr val="1C2836"/>
                </a:solidFill>
                <a:latin typeface="Calibri"/>
              </a:rPr>
              <a:t>Add a row.</a:t>
            </a:r>
          </a:p>
          <a:p>
            <a:pPr algn="l">
              <a:spcAft>
                <a:spcPts val="1000"/>
              </a:spcAft>
              <a:buFont typeface="Arial"/>
              <a:buChar char="•"/>
            </a:pPr>
            <a:r>
              <a:rPr sz="2200" b="0">
                <a:solidFill>
                  <a:srgbClr val="1C2836"/>
                </a:solidFill>
                <a:latin typeface="Calibri"/>
              </a:rPr>
              <a:t>Item is the full name and surname.</a:t>
            </a:r>
          </a:p>
          <a:p>
            <a:pPr algn="l">
              <a:spcAft>
                <a:spcPts val="1000"/>
              </a:spcAft>
              <a:buFont typeface="Arial"/>
              <a:buChar char="•"/>
            </a:pPr>
            <a:r>
              <a:rPr sz="2200" b="0">
                <a:solidFill>
                  <a:srgbClr val="1C2836"/>
                </a:solidFill>
                <a:latin typeface="Calibri"/>
              </a:rPr>
              <a:t>Use the same words as the induction.</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No signed induction, Gateway only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There is no signed induction, or the name is shorter.</a:t>
            </a:r>
          </a:p>
          <a:p>
            <a:pPr algn="l">
              <a:spcAft>
                <a:spcPts val="1000"/>
              </a:spcAft>
              <a:buFont typeface="Arial"/>
              <a:buChar char="•"/>
            </a:pPr>
            <a:r>
              <a:rPr sz="1800" b="0">
                <a:solidFill>
                  <a:srgbClr val="1C2836"/>
                </a:solidFill>
                <a:latin typeface="Calibri"/>
              </a:rPr>
              <a:t>Aiden does not match Aiden Manton.</a:t>
            </a:r>
          </a:p>
          <a:p>
            <a:pPr algn="l">
              <a:spcAft>
                <a:spcPts val="1000"/>
              </a:spcAft>
              <a:buFont typeface="Arial"/>
              <a:buChar char="•"/>
            </a:pPr>
            <a:r>
              <a:rPr sz="1800" b="0">
                <a:solidFill>
                  <a:srgbClr val="1C2836"/>
                </a:solidFill>
                <a:latin typeface="Calibri"/>
              </a:rPr>
              <a:t>The words can be in either order.</a:t>
            </a:r>
          </a:p>
          <a:p>
            <a:pPr algn="l">
              <a:spcAft>
                <a:spcPts val="1000"/>
              </a:spcAft>
              <a:buFont typeface="Arial"/>
              <a:buChar char="•"/>
            </a:pPr>
            <a:r>
              <a:rPr sz="1800" b="0">
                <a:solidFill>
                  <a:srgbClr val="1C2836"/>
                </a:solidFill>
                <a:latin typeface="Calibri"/>
              </a:rPr>
              <a:t>A signed induction is locked. Correct the full name and sign it again.</a:t>
            </a:r>
          </a:p>
          <a:p>
            <a:pPr algn="l">
              <a:spcAft>
                <a:spcPts val="1000"/>
              </a:spcAft>
              <a:buFont typeface="Arial"/>
              <a:buChar char="•"/>
            </a:pPr>
            <a:r>
              <a:rPr sz="1800" b="0">
                <a:solidFill>
                  <a:srgbClr val="1C2836"/>
                </a:solidFill>
                <a:latin typeface="Calibri"/>
              </a:rPr>
              <a:t>Refreshing the lists does not create an induction.</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Already signed in, or nothing to sign out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Already signed in: sign out first, then sign in again.</a:t>
            </a:r>
          </a:p>
          <a:p>
            <a:pPr algn="l">
              <a:spcAft>
                <a:spcPts val="1000"/>
              </a:spcAft>
              <a:buFont typeface="Arial"/>
              <a:buChar char="•"/>
            </a:pPr>
            <a:r>
              <a:rPr sz="2200" b="0">
                <a:solidFill>
                  <a:srgbClr val="1C2836"/>
                </a:solidFill>
                <a:latin typeface="Calibri"/>
              </a:rPr>
              <a:t>No sign-in today: they pressed Signing out. They press Signing in.</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Location will not capture</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Allow location for the browser.</a:t>
            </a:r>
          </a:p>
          <a:p>
            <a:pPr algn="l">
              <a:spcAft>
                <a:spcPts val="1000"/>
              </a:spcAft>
              <a:buFont typeface="Arial"/>
              <a:buChar char="•"/>
            </a:pPr>
            <a:r>
              <a:rPr sz="2200" b="0">
                <a:solidFill>
                  <a:srgbClr val="1C2836"/>
                </a:solidFill>
                <a:latin typeface="Calibri"/>
              </a:rPr>
              <a:t>Turn GPS on.</a:t>
            </a:r>
          </a:p>
          <a:p>
            <a:pPr algn="l">
              <a:spcAft>
                <a:spcPts val="1000"/>
              </a:spcAft>
              <a:buFont typeface="Arial"/>
              <a:buChar char="•"/>
            </a:pPr>
            <a:r>
              <a:rPr sz="2200" b="0">
                <a:solidFill>
                  <a:srgbClr val="1C2836"/>
                </a:solidFill>
                <a:latin typeface="Calibri"/>
              </a:rPr>
              <a:t>Press Capture location again.</a:t>
            </a:r>
          </a:p>
          <a:p>
            <a:pPr algn="l">
              <a:spcAft>
                <a:spcPts val="1000"/>
              </a:spcAft>
              <a:buFont typeface="Arial"/>
              <a:buChar char="•"/>
            </a:pPr>
            <a:r>
              <a:rPr sz="2200" b="0">
                <a:solidFill>
                  <a:srgbClr val="1C2836"/>
                </a:solidFill>
                <a:latin typeface="Calibri"/>
              </a:rPr>
              <a:t>There is no sign-in without it.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REMEMBER</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 person added on one job is not on the next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Each job has its own operative folder.</a:t>
            </a:r>
          </a:p>
          <a:p>
            <a:pPr algn="l">
              <a:spcAft>
                <a:spcPts val="1000"/>
              </a:spcAft>
              <a:buFont typeface="Arial"/>
              <a:buChar char="•"/>
            </a:pPr>
            <a:r>
              <a:rPr sz="2200" b="0">
                <a:solidFill>
                  <a:srgbClr val="1C2836"/>
                </a:solidFill>
                <a:latin typeface="Calibri"/>
              </a:rPr>
              <a:t>subcontractors.csv is one file for the whole company.</a:t>
            </a:r>
          </a:p>
          <a:p>
            <a:pPr algn="l">
              <a:spcAft>
                <a:spcPts val="1000"/>
              </a:spcAft>
              <a:buFont typeface="Arial"/>
              <a:buChar char="•"/>
            </a:pPr>
            <a:r>
              <a:rPr sz="2200" b="0">
                <a:solidFill>
                  <a:srgbClr val="1C2836"/>
                </a:solidFill>
                <a:latin typeface="Calibri"/>
              </a:rPr>
              <a:t>Refresh name lists, then close and reopen the phone page.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