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Hub is the job record. Forms are the signed paperwork. The site menu is where the day starts. The procurement dashboard is where orders are raised and changed. You set your signature once. After that, every form you sign uses it. Do not type a password on camera.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site menu. These are the places the day starts. Project Forms, the Site Daily Diary, Site Photos, the Ops Weekly Return, Daywork, and the Procurement Site.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Forms. There are six tabs. Daily Operations, Weekly Operations, QA, SHEQ, Plant Inspection, and General Forms. Today is Daily. The week is Weekly. An area or a product is QA. A person or a permit is SHEQ. A machine is Plant. A delay or a flashing is General.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any tile, View is the register of forms already saved. Fill is today’s blank form. While you are learning, use Save draft. Do not press Sign, Issue, Authorise, or Confirm unless you mean to create a real record. Delete the draft at the end if the form has Delete.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My Signature. Draw the signature, check the name, and press Save signature only if this login does not already have one. If it does, leave it. After this, every form you sign uses that signature.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procurement dashboard from the menu. Point at Project Forms, Procurement Briefing, Ancillary requirements, Hire Orders, Bulk Orders, Amend PO by number, and My Signature. Do not press the sync buttons or Run Extraction Pipeline.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Sign stays grey, or the form says no signature is set up, go back to My Signature, draw it, save it, and return to the form.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land on the wrong project, look at the heading at the top. That is the project name. Stop and open the right job before you continue.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 menu item is missing, that login does not have it. Ancillary requirements and Amend PO are not on every login. User Management and Project Management are for the people who already administer the Hub. Say so and move on. Do not hunt for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1</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Sign in, your signature, and where things live</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Hub is the job record.</a:t>
            </a:r>
          </a:p>
          <a:p>
            <a:pPr algn="l">
              <a:spcAft>
                <a:spcPts val="1000"/>
              </a:spcAft>
              <a:buFont typeface="Arial"/>
              <a:buChar char="•"/>
            </a:pPr>
            <a:r>
              <a:rPr sz="2200" b="0">
                <a:solidFill>
                  <a:srgbClr val="1C2836"/>
                </a:solidFill>
                <a:latin typeface="Calibri"/>
              </a:rPr>
              <a:t>Forms are the signed paperwork.</a:t>
            </a:r>
          </a:p>
          <a:p>
            <a:pPr algn="l">
              <a:spcAft>
                <a:spcPts val="1000"/>
              </a:spcAft>
              <a:buFont typeface="Arial"/>
              <a:buChar char="•"/>
            </a:pPr>
            <a:r>
              <a:rPr sz="2200" b="0">
                <a:solidFill>
                  <a:srgbClr val="1C2836"/>
                </a:solidFill>
                <a:latin typeface="Calibri"/>
              </a:rPr>
              <a:t>Set your signature once. Every form you sign uses it.</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1</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site menu</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Project Forms</a:t>
            </a:r>
          </a:p>
          <a:p>
            <a:pPr algn="l">
              <a:spcAft>
                <a:spcPts val="1000"/>
              </a:spcAft>
              <a:buFont typeface="Arial"/>
              <a:buChar char="•"/>
            </a:pPr>
            <a:r>
              <a:rPr sz="1800" b="0">
                <a:solidFill>
                  <a:srgbClr val="1C2836"/>
                </a:solidFill>
                <a:latin typeface="Calibri"/>
              </a:rPr>
              <a:t>Site Daily Diary</a:t>
            </a:r>
          </a:p>
          <a:p>
            <a:pPr algn="l">
              <a:spcAft>
                <a:spcPts val="1000"/>
              </a:spcAft>
              <a:buFont typeface="Arial"/>
              <a:buChar char="•"/>
            </a:pPr>
            <a:r>
              <a:rPr sz="1800" b="0">
                <a:solidFill>
                  <a:srgbClr val="1C2836"/>
                </a:solidFill>
                <a:latin typeface="Calibri"/>
              </a:rPr>
              <a:t>Site Photos</a:t>
            </a:r>
          </a:p>
          <a:p>
            <a:pPr algn="l">
              <a:spcAft>
                <a:spcPts val="1000"/>
              </a:spcAft>
              <a:buFont typeface="Arial"/>
              <a:buChar char="•"/>
            </a:pPr>
            <a:r>
              <a:rPr sz="1800" b="0">
                <a:solidFill>
                  <a:srgbClr val="1C2836"/>
                </a:solidFill>
                <a:latin typeface="Calibri"/>
              </a:rPr>
              <a:t>Ops Weekly Return</a:t>
            </a:r>
          </a:p>
          <a:p>
            <a:pPr algn="l">
              <a:spcAft>
                <a:spcPts val="1000"/>
              </a:spcAft>
              <a:buFont typeface="Arial"/>
              <a:buChar char="•"/>
            </a:pPr>
            <a:r>
              <a:rPr sz="1800" b="0">
                <a:solidFill>
                  <a:srgbClr val="1C2836"/>
                </a:solidFill>
                <a:latin typeface="Calibri"/>
              </a:rPr>
              <a:t>Daywork</a:t>
            </a:r>
          </a:p>
          <a:p>
            <a:pPr algn="l">
              <a:spcAft>
                <a:spcPts val="1000"/>
              </a:spcAft>
              <a:buFont typeface="Arial"/>
              <a:buChar char="•"/>
            </a:pPr>
            <a:r>
              <a:rPr sz="1800" b="0">
                <a:solidFill>
                  <a:srgbClr val="1C2836"/>
                </a:solidFill>
                <a:latin typeface="Calibri"/>
              </a:rPr>
              <a:t>Procurement Site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2</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Forms has six tabs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Daily Operations</a:t>
            </a:r>
          </a:p>
          <a:p>
            <a:pPr algn="l">
              <a:spcAft>
                <a:spcPts val="1000"/>
              </a:spcAft>
              <a:buFont typeface="Arial"/>
              <a:buChar char="•"/>
            </a:pPr>
            <a:r>
              <a:rPr sz="1800" b="0">
                <a:solidFill>
                  <a:srgbClr val="1C2836"/>
                </a:solidFill>
                <a:latin typeface="Calibri"/>
              </a:rPr>
              <a:t>Weekly Operations</a:t>
            </a:r>
          </a:p>
          <a:p>
            <a:pPr algn="l">
              <a:spcAft>
                <a:spcPts val="1000"/>
              </a:spcAft>
              <a:buFont typeface="Arial"/>
              <a:buChar char="•"/>
            </a:pPr>
            <a:r>
              <a:rPr sz="1800" b="0">
                <a:solidFill>
                  <a:srgbClr val="1C2836"/>
                </a:solidFill>
                <a:latin typeface="Calibri"/>
              </a:rPr>
              <a:t>QA</a:t>
            </a:r>
          </a:p>
          <a:p>
            <a:pPr algn="l">
              <a:spcAft>
                <a:spcPts val="1000"/>
              </a:spcAft>
              <a:buFont typeface="Arial"/>
              <a:buChar char="•"/>
            </a:pPr>
            <a:r>
              <a:rPr sz="1800" b="0">
                <a:solidFill>
                  <a:srgbClr val="1C2836"/>
                </a:solidFill>
                <a:latin typeface="Calibri"/>
              </a:rPr>
              <a:t>SHEQ</a:t>
            </a:r>
          </a:p>
          <a:p>
            <a:pPr algn="l">
              <a:spcAft>
                <a:spcPts val="1000"/>
              </a:spcAft>
              <a:buFont typeface="Arial"/>
              <a:buChar char="•"/>
            </a:pPr>
            <a:r>
              <a:rPr sz="1800" b="0">
                <a:solidFill>
                  <a:srgbClr val="1C2836"/>
                </a:solidFill>
                <a:latin typeface="Calibri"/>
              </a:rPr>
              <a:t>Plant Inspection</a:t>
            </a:r>
          </a:p>
          <a:p>
            <a:pPr algn="l">
              <a:spcAft>
                <a:spcPts val="1000"/>
              </a:spcAft>
              <a:buFont typeface="Arial"/>
              <a:buChar char="•"/>
            </a:pPr>
            <a:r>
              <a:rPr sz="1800" b="0">
                <a:solidFill>
                  <a:srgbClr val="1C2836"/>
                </a:solidFill>
                <a:latin typeface="Calibri"/>
              </a:rPr>
              <a:t>General Forms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3</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View is the register. Fill is today’s form.</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View shows what is already saved.</a:t>
            </a:r>
          </a:p>
          <a:p>
            <a:pPr algn="l">
              <a:spcAft>
                <a:spcPts val="1000"/>
              </a:spcAft>
              <a:buFont typeface="Arial"/>
              <a:buChar char="•"/>
            </a:pPr>
            <a:r>
              <a:rPr sz="2200" b="0">
                <a:solidFill>
                  <a:srgbClr val="1C2836"/>
                </a:solidFill>
                <a:latin typeface="Calibri"/>
              </a:rPr>
              <a:t>Fill opens a blank form for today.</a:t>
            </a:r>
          </a:p>
          <a:p>
            <a:pPr algn="l">
              <a:spcAft>
                <a:spcPts val="1000"/>
              </a:spcAft>
              <a:buFont typeface="Arial"/>
              <a:buChar char="•"/>
            </a:pPr>
            <a:r>
              <a:rPr sz="2200" b="0">
                <a:solidFill>
                  <a:srgbClr val="1C2836"/>
                </a:solidFill>
                <a:latin typeface="Calibri"/>
              </a:rPr>
              <a:t>Save draft while you practise. Do not Sign or Issue unless you mean to.</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4</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My Signature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Draw the signature.</a:t>
            </a:r>
          </a:p>
          <a:p>
            <a:pPr algn="l">
              <a:spcAft>
                <a:spcPts val="1000"/>
              </a:spcAft>
              <a:buFont typeface="Arial"/>
              <a:buChar char="•"/>
            </a:pPr>
            <a:r>
              <a:rPr sz="2200" b="0">
                <a:solidFill>
                  <a:srgbClr val="1C2836"/>
                </a:solidFill>
                <a:latin typeface="Calibri"/>
              </a:rPr>
              <a:t>Check the name.</a:t>
            </a:r>
          </a:p>
          <a:p>
            <a:pPr algn="l">
              <a:spcAft>
                <a:spcPts val="1000"/>
              </a:spcAft>
              <a:buFont typeface="Arial"/>
              <a:buChar char="•"/>
            </a:pPr>
            <a:r>
              <a:rPr sz="2200" b="0">
                <a:solidFill>
                  <a:srgbClr val="1C2836"/>
                </a:solidFill>
                <a:latin typeface="Calibri"/>
              </a:rPr>
              <a:t>Save signature, once.</a:t>
            </a:r>
          </a:p>
          <a:p>
            <a:pPr algn="l">
              <a:spcAft>
                <a:spcPts val="1000"/>
              </a:spcAft>
              <a:buFont typeface="Arial"/>
              <a:buChar char="•"/>
            </a:pPr>
            <a:r>
              <a:rPr sz="2200" b="0">
                <a:solidFill>
                  <a:srgbClr val="1C2836"/>
                </a:solidFill>
                <a:latin typeface="Calibri"/>
              </a:rPr>
              <a:t>Every later sign uses this.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5</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procurement menu</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Project Forms and Procurement Briefing</a:t>
            </a:r>
          </a:p>
          <a:p>
            <a:pPr algn="l">
              <a:spcAft>
                <a:spcPts val="1000"/>
              </a:spcAft>
              <a:buFont typeface="Arial"/>
              <a:buChar char="•"/>
            </a:pPr>
            <a:r>
              <a:rPr sz="1800" b="0">
                <a:solidFill>
                  <a:srgbClr val="1C2836"/>
                </a:solidFill>
                <a:latin typeface="Calibri"/>
              </a:rPr>
              <a:t>Hire Orders and Bulk Orders</a:t>
            </a:r>
          </a:p>
          <a:p>
            <a:pPr algn="l">
              <a:spcAft>
                <a:spcPts val="1000"/>
              </a:spcAft>
              <a:buFont typeface="Arial"/>
              <a:buChar char="•"/>
            </a:pPr>
            <a:r>
              <a:rPr sz="1800" b="0">
                <a:solidFill>
                  <a:srgbClr val="1C2836"/>
                </a:solidFill>
                <a:latin typeface="Calibri"/>
              </a:rPr>
              <a:t>Amend PO by number</a:t>
            </a:r>
          </a:p>
          <a:p>
            <a:pPr algn="l">
              <a:spcAft>
                <a:spcPts val="1000"/>
              </a:spcAft>
              <a:buFont typeface="Arial"/>
              <a:buChar char="•"/>
            </a:pPr>
            <a:r>
              <a:rPr sz="1800" b="0">
                <a:solidFill>
                  <a:srgbClr val="1C2836"/>
                </a:solidFill>
                <a:latin typeface="Calibri"/>
              </a:rPr>
              <a:t>My Signature</a:t>
            </a:r>
          </a:p>
          <a:p>
            <a:pPr algn="l">
              <a:spcAft>
                <a:spcPts val="1000"/>
              </a:spcAft>
              <a:buFont typeface="Arial"/>
              <a:buChar char="•"/>
            </a:pPr>
            <a:r>
              <a:rPr sz="1800" b="0">
                <a:solidFill>
                  <a:srgbClr val="1C2836"/>
                </a:solidFill>
                <a:latin typeface="Calibri"/>
              </a:rPr>
              <a:t>Leave the sync buttons alone.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Sign stays grey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form has no signature yet.</a:t>
            </a:r>
          </a:p>
          <a:p>
            <a:pPr algn="l">
              <a:spcAft>
                <a:spcPts val="1000"/>
              </a:spcAft>
              <a:buFont typeface="Arial"/>
              <a:buChar char="•"/>
            </a:pPr>
            <a:r>
              <a:rPr sz="2200" b="0">
                <a:solidFill>
                  <a:srgbClr val="1C2836"/>
                </a:solidFill>
                <a:latin typeface="Calibri"/>
              </a:rPr>
              <a:t>Go to My Signature.</a:t>
            </a:r>
          </a:p>
          <a:p>
            <a:pPr algn="l">
              <a:spcAft>
                <a:spcPts val="1000"/>
              </a:spcAft>
              <a:buFont typeface="Arial"/>
              <a:buChar char="•"/>
            </a:pPr>
            <a:r>
              <a:rPr sz="2200" b="0">
                <a:solidFill>
                  <a:srgbClr val="1C2836"/>
                </a:solidFill>
                <a:latin typeface="Calibri"/>
              </a:rPr>
              <a:t>Draw it, save it, and come back.</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You are on the wrong project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heading at the top is the project name.</a:t>
            </a:r>
          </a:p>
          <a:p>
            <a:pPr algn="l">
              <a:spcAft>
                <a:spcPts val="1000"/>
              </a:spcAft>
              <a:buFont typeface="Arial"/>
              <a:buChar char="•"/>
            </a:pPr>
            <a:r>
              <a:rPr sz="2200" b="0">
                <a:solidFill>
                  <a:srgbClr val="1C2836"/>
                </a:solidFill>
                <a:latin typeface="Calibri"/>
              </a:rPr>
              <a:t>Stop.</a:t>
            </a:r>
          </a:p>
          <a:p>
            <a:pPr algn="l">
              <a:spcAft>
                <a:spcPts val="1000"/>
              </a:spcAft>
              <a:buFont typeface="Arial"/>
              <a:buChar char="•"/>
            </a:pPr>
            <a:r>
              <a:rPr sz="2200" b="0">
                <a:solidFill>
                  <a:srgbClr val="1C2836"/>
                </a:solidFill>
                <a:latin typeface="Calibri"/>
              </a:rPr>
              <a:t>Open the right job before you continue.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menu item is missing</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That login does not have it.</a:t>
            </a:r>
          </a:p>
          <a:p>
            <a:pPr algn="l">
              <a:spcAft>
                <a:spcPts val="1000"/>
              </a:spcAft>
              <a:buFont typeface="Arial"/>
              <a:buChar char="•"/>
            </a:pPr>
            <a:r>
              <a:rPr sz="2200" b="0">
                <a:solidFill>
                  <a:srgbClr val="1C2836"/>
                </a:solidFill>
                <a:latin typeface="Calibri"/>
              </a:rPr>
              <a:t>Ancillary requirements and Amend PO are not on every login.</a:t>
            </a:r>
          </a:p>
          <a:p>
            <a:pPr algn="l">
              <a:spcAft>
                <a:spcPts val="1000"/>
              </a:spcAft>
              <a:buFont typeface="Arial"/>
              <a:buChar char="•"/>
            </a:pPr>
            <a:r>
              <a:rPr sz="2200" b="0">
                <a:solidFill>
                  <a:srgbClr val="1C2836"/>
                </a:solidFill>
                <a:latin typeface="Calibri"/>
              </a:rPr>
              <a:t>User Management is for the people who administer the Hub.</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